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0375900" cy="58547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80" d="100"/>
          <a:sy n="80" d="100"/>
        </p:scale>
        <p:origin x="579" y="2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86512-99C8-46F0-BE0C-D5E9B47B6C0A}" type="datetimeFigureOut">
              <a:rPr lang="en-US" smtClean="0"/>
              <a:t>3/31/2025</a:t>
            </a:fld>
            <a:endParaRPr lang="en-US"/>
          </a:p>
        </p:txBody>
      </p:sp>
      <p:sp>
        <p:nvSpPr>
          <p:cNvPr id="4" name="Slide Image Placeholder 3"/>
          <p:cNvSpPr>
            <a:spLocks noGrp="1" noRot="1" noChangeAspect="1"/>
          </p:cNvSpPr>
          <p:nvPr>
            <p:ph type="sldImg" idx="2"/>
          </p:nvPr>
        </p:nvSpPr>
        <p:spPr>
          <a:xfrm>
            <a:off x="693738" y="1143000"/>
            <a:ext cx="54705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E3A0A-56BF-4BAE-A32A-B614762B5F8A}" type="slidenum">
              <a:rPr lang="en-US" smtClean="0"/>
              <a:t>‹#›</a:t>
            </a:fld>
            <a:endParaRPr lang="en-US"/>
          </a:p>
        </p:txBody>
      </p:sp>
    </p:spTree>
    <p:extLst>
      <p:ext uri="{BB962C8B-B14F-4D97-AF65-F5344CB8AC3E}">
        <p14:creationId xmlns:p14="http://schemas.microsoft.com/office/powerpoint/2010/main" val="1627775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E3A0A-56BF-4BAE-A32A-B614762B5F8A}" type="slidenum">
              <a:rPr lang="en-US" smtClean="0"/>
              <a:t>1</a:t>
            </a:fld>
            <a:endParaRPr lang="en-US"/>
          </a:p>
        </p:txBody>
      </p:sp>
    </p:spTree>
    <p:extLst>
      <p:ext uri="{BB962C8B-B14F-4D97-AF65-F5344CB8AC3E}">
        <p14:creationId xmlns:p14="http://schemas.microsoft.com/office/powerpoint/2010/main" val="169258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5.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3"/>
          <a:srcRect t="2000" b="2000"/>
          <a:stretch>
            <a:fillRect/>
          </a:stretch>
        </p:blipFill>
        <p:spPr>
          <a:xfrm>
            <a:off x="0" y="0"/>
            <a:ext cx="10401300" cy="5854700"/>
          </a:xfrm>
          <a:prstGeom prst="rect">
            <a:avLst/>
          </a:prstGeom>
        </p:spPr>
      </p:pic>
      <p:sp>
        <p:nvSpPr>
          <p:cNvPr id="4" name="AutoShape 4"/>
          <p:cNvSpPr/>
          <p:nvPr/>
        </p:nvSpPr>
        <p:spPr>
          <a:xfrm>
            <a:off x="3619500" y="749300"/>
            <a:ext cx="3098800" cy="0"/>
          </a:xfrm>
          <a:prstGeom prst="rect">
            <a:avLst/>
          </a:prstGeom>
          <a:solidFill>
            <a:srgbClr val="000000"/>
          </a:solidFill>
        </p:spPr>
        <p:txBody>
          <a:bodyPr/>
          <a:lstStyle/>
          <a:p>
            <a:endParaRPr lang="en-US"/>
          </a:p>
        </p:txBody>
      </p:sp>
      <p:sp>
        <p:nvSpPr>
          <p:cNvPr id="5" name="TextBox 5"/>
          <p:cNvSpPr txBox="1"/>
          <p:nvPr/>
        </p:nvSpPr>
        <p:spPr>
          <a:xfrm>
            <a:off x="1270000" y="1231900"/>
            <a:ext cx="7810500" cy="952500"/>
          </a:xfrm>
          <a:prstGeom prst="rect">
            <a:avLst/>
          </a:prstGeom>
          <a:solidFill>
            <a:srgbClr val="000000">
              <a:alpha val="0"/>
            </a:srgbClr>
          </a:solidFill>
        </p:spPr>
        <p:txBody>
          <a:bodyPr lIns="0" tIns="0" rIns="0" bIns="0" rtlCol="0" anchor="ctr"/>
          <a:lstStyle/>
          <a:p>
            <a:pPr indent="0" algn="ctr">
              <a:lnSpc>
                <a:spcPct val="112500"/>
              </a:lnSpc>
              <a:defRPr/>
            </a:pPr>
            <a:r>
              <a:rPr lang="en-US" sz="3200" b="1">
                <a:solidFill>
                  <a:srgbClr val="FFFFFF"/>
                </a:solidFill>
                <a:latin typeface="微软雅黑"/>
              </a:rPr>
              <a:t>Capstone Project: Training an AI Agent to Play Flappy Bird</a:t>
            </a:r>
            <a:endParaRPr lang="en-US" sz="1100"/>
          </a:p>
        </p:txBody>
      </p:sp>
      <p:sp>
        <p:nvSpPr>
          <p:cNvPr id="6" name="TextBox 6"/>
          <p:cNvSpPr txBox="1"/>
          <p:nvPr/>
        </p:nvSpPr>
        <p:spPr>
          <a:xfrm>
            <a:off x="1073150" y="4146550"/>
            <a:ext cx="78105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0" dirty="0">
                <a:solidFill>
                  <a:srgbClr val="FFFFFF"/>
                </a:solidFill>
                <a:latin typeface="微软雅黑"/>
              </a:rPr>
              <a:t>Presenter: </a:t>
            </a:r>
            <a:r>
              <a:rPr lang="en-US" sz="2000" dirty="0">
                <a:solidFill>
                  <a:srgbClr val="FFFFFF"/>
                </a:solidFill>
                <a:latin typeface="微软雅黑"/>
              </a:rPr>
              <a:t>Ruben Valenzuela</a:t>
            </a:r>
            <a:endParaRPr lang="en-US"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sp>
        <p:nvSpPr>
          <p:cNvPr id="4" name="TextBox 4"/>
          <p:cNvSpPr txBox="1"/>
          <p:nvPr/>
        </p:nvSpPr>
        <p:spPr>
          <a:xfrm>
            <a:off x="914400" y="2667000"/>
            <a:ext cx="2921000" cy="13843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Adapting MobileNetV2's vision features for reinforcement learning required significant architectural changes to align feature outputs with the discrete action requirements of Flappy Bird gameplay.</a:t>
            </a:r>
            <a:endParaRPr lang="en-US" sz="1100"/>
          </a:p>
        </p:txBody>
      </p:sp>
      <p:sp>
        <p:nvSpPr>
          <p:cNvPr id="5" name="TextBox 5"/>
          <p:cNvSpPr txBox="1"/>
          <p:nvPr/>
        </p:nvSpPr>
        <p:spPr>
          <a:xfrm>
            <a:off x="914400" y="1193800"/>
            <a:ext cx="660400" cy="469900"/>
          </a:xfrm>
          <a:prstGeom prst="rect">
            <a:avLst/>
          </a:prstGeom>
          <a:solidFill>
            <a:srgbClr val="000000">
              <a:alpha val="0"/>
            </a:srgbClr>
          </a:solidFill>
        </p:spPr>
        <p:txBody>
          <a:bodyPr lIns="0" tIns="0" rIns="0" bIns="0" rtlCol="0" anchor="ctr"/>
          <a:lstStyle/>
          <a:p>
            <a:pPr indent="0" algn="l">
              <a:lnSpc>
                <a:spcPct val="112500"/>
              </a:lnSpc>
              <a:defRPr/>
            </a:pPr>
            <a:r>
              <a:rPr lang="en-US" sz="3200" b="1">
                <a:solidFill>
                  <a:srgbClr val="FFFFFF"/>
                </a:solidFill>
                <a:latin typeface="微软雅黑"/>
              </a:rPr>
              <a:t>01</a:t>
            </a:r>
            <a:endParaRPr lang="en-US" sz="1100"/>
          </a:p>
        </p:txBody>
      </p:sp>
      <p:pic>
        <p:nvPicPr>
          <p:cNvPr id="6" name="Picture 6"/>
          <p:cNvPicPr>
            <a:picLocks noChangeAspect="1"/>
          </p:cNvPicPr>
          <p:nvPr/>
        </p:nvPicPr>
        <p:blipFill>
          <a:blip r:embed="rId3"/>
          <a:srcRect l="50000" r="50000"/>
          <a:stretch>
            <a:fillRect/>
          </a:stretch>
        </p:blipFill>
        <p:spPr>
          <a:xfrm>
            <a:off x="723900" y="1270000"/>
            <a:ext cx="0" cy="4381500"/>
          </a:xfrm>
          <a:prstGeom prst="rect">
            <a:avLst/>
          </a:prstGeom>
        </p:spPr>
      </p:pic>
      <p:pic>
        <p:nvPicPr>
          <p:cNvPr id="7" name="Picture 7"/>
          <p:cNvPicPr>
            <a:picLocks noChangeAspect="1"/>
          </p:cNvPicPr>
          <p:nvPr/>
        </p:nvPicPr>
        <p:blipFill>
          <a:blip r:embed="rId4"/>
          <a:srcRect l="50000" r="50000"/>
          <a:stretch>
            <a:fillRect/>
          </a:stretch>
        </p:blipFill>
        <p:spPr>
          <a:xfrm>
            <a:off x="4000500" y="1320800"/>
            <a:ext cx="0" cy="4330700"/>
          </a:xfrm>
          <a:prstGeom prst="rect">
            <a:avLst/>
          </a:prstGeom>
        </p:spPr>
      </p:pic>
      <p:pic>
        <p:nvPicPr>
          <p:cNvPr id="8" name="Picture 8"/>
          <p:cNvPicPr>
            <a:picLocks noChangeAspect="1"/>
          </p:cNvPicPr>
          <p:nvPr/>
        </p:nvPicPr>
        <p:blipFill>
          <a:blip r:embed="rId5"/>
          <a:srcRect l="50000" r="50000"/>
          <a:stretch>
            <a:fillRect/>
          </a:stretch>
        </p:blipFill>
        <p:spPr>
          <a:xfrm>
            <a:off x="7264400" y="1320800"/>
            <a:ext cx="0" cy="4330700"/>
          </a:xfrm>
          <a:prstGeom prst="rect">
            <a:avLst/>
          </a:prstGeom>
        </p:spPr>
      </p:pic>
      <p:pic>
        <p:nvPicPr>
          <p:cNvPr id="9" name="Picture 9"/>
          <p:cNvPicPr>
            <a:picLocks noChangeAspect="1"/>
          </p:cNvPicPr>
          <p:nvPr/>
        </p:nvPicPr>
        <p:blipFill>
          <a:blip r:embed="rId6"/>
          <a:srcRect t="1000" b="1000"/>
          <a:stretch>
            <a:fillRect/>
          </a:stretch>
        </p:blipFill>
        <p:spPr>
          <a:xfrm>
            <a:off x="901700" y="4356100"/>
            <a:ext cx="2286000" cy="1282700"/>
          </a:xfrm>
          <a:prstGeom prst="rect">
            <a:avLst/>
          </a:prstGeom>
        </p:spPr>
      </p:pic>
      <p:pic>
        <p:nvPicPr>
          <p:cNvPr id="10" name="Picture 10"/>
          <p:cNvPicPr>
            <a:picLocks noChangeAspect="1"/>
          </p:cNvPicPr>
          <p:nvPr/>
        </p:nvPicPr>
        <p:blipFill>
          <a:blip r:embed="rId7"/>
          <a:srcRect l="1000" r="1000"/>
          <a:stretch>
            <a:fillRect/>
          </a:stretch>
        </p:blipFill>
        <p:spPr>
          <a:xfrm>
            <a:off x="4203700" y="4330700"/>
            <a:ext cx="2286000" cy="1282700"/>
          </a:xfrm>
          <a:prstGeom prst="rect">
            <a:avLst/>
          </a:prstGeom>
        </p:spPr>
      </p:pic>
      <p:pic>
        <p:nvPicPr>
          <p:cNvPr id="11" name="Picture 11"/>
          <p:cNvPicPr>
            <a:picLocks noChangeAspect="1"/>
          </p:cNvPicPr>
          <p:nvPr/>
        </p:nvPicPr>
        <p:blipFill>
          <a:blip r:embed="rId8"/>
          <a:srcRect t="13000" b="13000"/>
          <a:stretch>
            <a:fillRect/>
          </a:stretch>
        </p:blipFill>
        <p:spPr>
          <a:xfrm>
            <a:off x="7404100" y="4330700"/>
            <a:ext cx="2286000" cy="1282700"/>
          </a:xfrm>
          <a:prstGeom prst="rect">
            <a:avLst/>
          </a:prstGeom>
        </p:spPr>
      </p:pic>
      <p:sp>
        <p:nvSpPr>
          <p:cNvPr id="12" name="TextBox 12"/>
          <p:cNvSpPr txBox="1"/>
          <p:nvPr/>
        </p:nvSpPr>
        <p:spPr>
          <a:xfrm>
            <a:off x="4140200" y="1168400"/>
            <a:ext cx="660400" cy="469900"/>
          </a:xfrm>
          <a:prstGeom prst="rect">
            <a:avLst/>
          </a:prstGeom>
          <a:solidFill>
            <a:srgbClr val="000000">
              <a:alpha val="0"/>
            </a:srgbClr>
          </a:solidFill>
        </p:spPr>
        <p:txBody>
          <a:bodyPr lIns="0" tIns="0" rIns="0" bIns="0" rtlCol="0" anchor="ctr"/>
          <a:lstStyle/>
          <a:p>
            <a:pPr indent="0" algn="l">
              <a:lnSpc>
                <a:spcPct val="112500"/>
              </a:lnSpc>
              <a:defRPr/>
            </a:pPr>
            <a:r>
              <a:rPr lang="en-US" sz="3200" b="1">
                <a:solidFill>
                  <a:srgbClr val="FFFFFF"/>
                </a:solidFill>
                <a:latin typeface="微软雅黑"/>
              </a:rPr>
              <a:t>02</a:t>
            </a:r>
            <a:endParaRPr lang="en-US" sz="1100"/>
          </a:p>
        </p:txBody>
      </p:sp>
      <p:sp>
        <p:nvSpPr>
          <p:cNvPr id="13" name="TextBox 13"/>
          <p:cNvSpPr txBox="1"/>
          <p:nvPr/>
        </p:nvSpPr>
        <p:spPr>
          <a:xfrm>
            <a:off x="7416800" y="1168400"/>
            <a:ext cx="660400" cy="469900"/>
          </a:xfrm>
          <a:prstGeom prst="rect">
            <a:avLst/>
          </a:prstGeom>
          <a:solidFill>
            <a:srgbClr val="000000">
              <a:alpha val="0"/>
            </a:srgbClr>
          </a:solidFill>
        </p:spPr>
        <p:txBody>
          <a:bodyPr lIns="0" tIns="0" rIns="0" bIns="0" rtlCol="0" anchor="ctr"/>
          <a:lstStyle/>
          <a:p>
            <a:pPr indent="0" algn="l">
              <a:lnSpc>
                <a:spcPct val="112500"/>
              </a:lnSpc>
              <a:defRPr/>
            </a:pPr>
            <a:r>
              <a:rPr lang="en-US" sz="3200" b="1">
                <a:solidFill>
                  <a:srgbClr val="FFFFFF"/>
                </a:solidFill>
                <a:latin typeface="微软雅黑"/>
              </a:rPr>
              <a:t>03</a:t>
            </a:r>
            <a:endParaRPr lang="en-US" sz="1100"/>
          </a:p>
        </p:txBody>
      </p:sp>
      <p:sp>
        <p:nvSpPr>
          <p:cNvPr id="14" name="TextBox 14"/>
          <p:cNvSpPr txBox="1"/>
          <p:nvPr/>
        </p:nvSpPr>
        <p:spPr>
          <a:xfrm>
            <a:off x="901700" y="1905000"/>
            <a:ext cx="29083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Vision Model Adaptation</a:t>
            </a:r>
            <a:endParaRPr lang="en-US" sz="1100"/>
          </a:p>
        </p:txBody>
      </p:sp>
      <p:sp>
        <p:nvSpPr>
          <p:cNvPr id="15" name="TextBox 15"/>
          <p:cNvSpPr txBox="1"/>
          <p:nvPr/>
        </p:nvSpPr>
        <p:spPr>
          <a:xfrm>
            <a:off x="4178300" y="2667000"/>
            <a:ext cx="2921000" cy="13843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Translating the continuous outputs of the CNN into discrete actions necessitated the development of a robust policy, ensuring effective decision-making for the AI agent during gameplay.</a:t>
            </a:r>
            <a:endParaRPr lang="en-US" sz="1100"/>
          </a:p>
        </p:txBody>
      </p:sp>
      <p:sp>
        <p:nvSpPr>
          <p:cNvPr id="16" name="TextBox 16"/>
          <p:cNvSpPr txBox="1"/>
          <p:nvPr/>
        </p:nvSpPr>
        <p:spPr>
          <a:xfrm>
            <a:off x="4165600" y="1905000"/>
            <a:ext cx="29083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Action Mapping Complexity</a:t>
            </a:r>
            <a:endParaRPr lang="en-US" sz="1100"/>
          </a:p>
        </p:txBody>
      </p:sp>
      <p:sp>
        <p:nvSpPr>
          <p:cNvPr id="17" name="TextBox 17"/>
          <p:cNvSpPr txBox="1"/>
          <p:nvPr/>
        </p:nvSpPr>
        <p:spPr>
          <a:xfrm>
            <a:off x="7404100" y="2641600"/>
            <a:ext cx="2921000" cy="16129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The computational demands of integrating deep learning with reinforcement learning led to challenges in resource allocation, necessitating optimization techniques to balance model complexity and training efficiency.</a:t>
            </a:r>
            <a:endParaRPr lang="en-US" sz="1100"/>
          </a:p>
        </p:txBody>
      </p:sp>
      <p:sp>
        <p:nvSpPr>
          <p:cNvPr id="18" name="TextBox 18"/>
          <p:cNvSpPr txBox="1"/>
          <p:nvPr/>
        </p:nvSpPr>
        <p:spPr>
          <a:xfrm>
            <a:off x="7391400" y="1879600"/>
            <a:ext cx="29083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Resource Management Issues</a:t>
            </a:r>
            <a:endParaRPr lang="en-US" sz="1100"/>
          </a:p>
        </p:txBody>
      </p:sp>
      <p:sp>
        <p:nvSpPr>
          <p:cNvPr id="19" name="TextBox 19"/>
          <p:cNvSpPr txBox="1"/>
          <p:nvPr/>
        </p:nvSpPr>
        <p:spPr>
          <a:xfrm>
            <a:off x="495300" y="4826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2.4: Challenges Faced</a:t>
            </a:r>
            <a:endParaRPr lang="en-US"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375900" cy="5842000"/>
          </a:xfrm>
          <a:prstGeom prst="rect">
            <a:avLst/>
          </a:prstGeom>
        </p:spPr>
      </p:pic>
      <p:sp>
        <p:nvSpPr>
          <p:cNvPr id="4" name="TextBox 4"/>
          <p:cNvSpPr txBox="1"/>
          <p:nvPr/>
        </p:nvSpPr>
        <p:spPr>
          <a:xfrm>
            <a:off x="1270000" y="2527300"/>
            <a:ext cx="7810500" cy="3810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Reinforcement Learning</a:t>
            </a:r>
            <a:endParaRPr lang="en-US" sz="1100"/>
          </a:p>
        </p:txBody>
      </p:sp>
      <p:sp>
        <p:nvSpPr>
          <p:cNvPr id="5" name="TextBox 5"/>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3</a:t>
            </a:r>
            <a:endParaRPr lang="en-US"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t="1000" b="1000"/>
          <a:stretch>
            <a:fillRect/>
          </a:stretch>
        </p:blipFill>
        <p:spPr>
          <a:xfrm>
            <a:off x="901700" y="1117600"/>
            <a:ext cx="4724400" cy="4343400"/>
          </a:xfrm>
          <a:prstGeom prst="rect">
            <a:avLst/>
          </a:prstGeom>
        </p:spPr>
      </p:pic>
      <p:pic>
        <p:nvPicPr>
          <p:cNvPr id="5" name="Picture 5"/>
          <p:cNvPicPr>
            <a:picLocks noChangeAspect="1"/>
          </p:cNvPicPr>
          <p:nvPr/>
        </p:nvPicPr>
        <p:blipFill>
          <a:blip r:embed="rId4"/>
          <a:srcRect t="1000" b="1000"/>
          <a:stretch>
            <a:fillRect/>
          </a:stretch>
        </p:blipFill>
        <p:spPr>
          <a:xfrm rot="10800000" flipH="1" flipV="1">
            <a:off x="5181600" y="1117600"/>
            <a:ext cx="4724400" cy="4343400"/>
          </a:xfrm>
          <a:prstGeom prst="rect">
            <a:avLst/>
          </a:prstGeom>
        </p:spPr>
      </p:pic>
      <p:sp>
        <p:nvSpPr>
          <p:cNvPr id="6" name="TextBox 6"/>
          <p:cNvSpPr txBox="1"/>
          <p:nvPr/>
        </p:nvSpPr>
        <p:spPr>
          <a:xfrm>
            <a:off x="1333500" y="2311400"/>
            <a:ext cx="3644900" cy="13462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Accurate state representation is crucial for the agent's decision-making process, as it directly influences the effectiveness of the learning algorithm and the agent's performance in the game.</a:t>
            </a:r>
            <a:endParaRPr lang="en-US" sz="1100"/>
          </a:p>
        </p:txBody>
      </p:sp>
      <p:sp>
        <p:nvSpPr>
          <p:cNvPr id="7" name="TextBox 7"/>
          <p:cNvSpPr txBox="1"/>
          <p:nvPr/>
        </p:nvSpPr>
        <p:spPr>
          <a:xfrm>
            <a:off x="6019800" y="2311400"/>
            <a:ext cx="3644900" cy="13462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Employing advanced techniques such as Q-learning and policy gradients enhances the agent's ability to learn optimal actions, thereby maximizing cumulative rewards and improving gameplay efficiency.</a:t>
            </a:r>
            <a:endParaRPr lang="en-US" sz="1100"/>
          </a:p>
        </p:txBody>
      </p:sp>
      <p:sp>
        <p:nvSpPr>
          <p:cNvPr id="8" name="TextBox 8"/>
          <p:cNvSpPr txBox="1"/>
          <p:nvPr/>
        </p:nvSpPr>
        <p:spPr>
          <a:xfrm>
            <a:off x="1104900" y="1447800"/>
            <a:ext cx="3390900" cy="5080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State Representation Significance</a:t>
            </a:r>
            <a:endParaRPr lang="en-US" sz="1100"/>
          </a:p>
        </p:txBody>
      </p:sp>
      <p:sp>
        <p:nvSpPr>
          <p:cNvPr id="9" name="TextBox 9"/>
          <p:cNvSpPr txBox="1"/>
          <p:nvPr/>
        </p:nvSpPr>
        <p:spPr>
          <a:xfrm>
            <a:off x="6324600" y="1447800"/>
            <a:ext cx="33909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Policy Optimization Techniques</a:t>
            </a:r>
            <a:endParaRPr lang="en-US" sz="1100"/>
          </a:p>
        </p:txBody>
      </p:sp>
      <p:sp>
        <p:nvSpPr>
          <p:cNvPr id="10" name="TextBox 10"/>
          <p:cNvSpPr txBox="1"/>
          <p:nvPr/>
        </p:nvSpPr>
        <p:spPr>
          <a:xfrm>
            <a:off x="495300" y="1778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3.1: Key Concepts</a:t>
            </a:r>
            <a:endParaRPr lang="en-US"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sp>
        <p:nvSpPr>
          <p:cNvPr id="4" name="TextBox 4"/>
          <p:cNvSpPr txBox="1"/>
          <p:nvPr/>
        </p:nvSpPr>
        <p:spPr>
          <a:xfrm>
            <a:off x="495300" y="2425700"/>
            <a:ext cx="2844800" cy="5334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DQN Mechanism Overview</a:t>
            </a:r>
            <a:endParaRPr lang="en-US" sz="1100"/>
          </a:p>
        </p:txBody>
      </p:sp>
      <p:sp>
        <p:nvSpPr>
          <p:cNvPr id="5" name="TextBox 5"/>
          <p:cNvSpPr txBox="1"/>
          <p:nvPr/>
        </p:nvSpPr>
        <p:spPr>
          <a:xfrm>
            <a:off x="482600" y="3644900"/>
            <a:ext cx="2870200" cy="1879600"/>
          </a:xfrm>
          <a:prstGeom prst="rect">
            <a:avLst/>
          </a:prstGeom>
          <a:solidFill>
            <a:srgbClr val="000000">
              <a:alpha val="0"/>
            </a:srgbClr>
          </a:solidFill>
        </p:spPr>
        <p:txBody>
          <a:bodyPr lIns="0" tIns="0" rIns="0" bIns="0" rtlCol="0" anchor="ctr"/>
          <a:lstStyle/>
          <a:p>
            <a:pPr indent="0" algn="ctr">
              <a:lnSpc>
                <a:spcPct val="150000"/>
              </a:lnSpc>
              <a:defRPr/>
            </a:pPr>
            <a:r>
              <a:rPr lang="en-US" sz="1400" b="0">
                <a:solidFill>
                  <a:srgbClr val="FFFFFF"/>
                </a:solidFill>
                <a:latin typeface="微软雅黑"/>
              </a:rPr>
              <a:t>Deep Q-Learning utilizes a Q-network to approximate action values, enhancing decision-making through deep neural networks tailored for discrete action environments like Flappy Bird.</a:t>
            </a:r>
            <a:endParaRPr lang="en-US" sz="1100"/>
          </a:p>
        </p:txBody>
      </p:sp>
      <p:sp>
        <p:nvSpPr>
          <p:cNvPr id="6" name="TextBox 6"/>
          <p:cNvSpPr txBox="1"/>
          <p:nvPr/>
        </p:nvSpPr>
        <p:spPr>
          <a:xfrm>
            <a:off x="3784600" y="2425700"/>
            <a:ext cx="2844800" cy="5334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Experience Replay Importance</a:t>
            </a:r>
            <a:endParaRPr lang="en-US" sz="1100"/>
          </a:p>
        </p:txBody>
      </p:sp>
      <p:sp>
        <p:nvSpPr>
          <p:cNvPr id="7" name="TextBox 7"/>
          <p:cNvSpPr txBox="1"/>
          <p:nvPr/>
        </p:nvSpPr>
        <p:spPr>
          <a:xfrm>
            <a:off x="3771900" y="3644900"/>
            <a:ext cx="2870200" cy="1612900"/>
          </a:xfrm>
          <a:prstGeom prst="rect">
            <a:avLst/>
          </a:prstGeom>
          <a:solidFill>
            <a:srgbClr val="000000">
              <a:alpha val="0"/>
            </a:srgbClr>
          </a:solidFill>
        </p:spPr>
        <p:txBody>
          <a:bodyPr lIns="0" tIns="0" rIns="0" bIns="0" rtlCol="0" anchor="ctr"/>
          <a:lstStyle/>
          <a:p>
            <a:pPr indent="0" algn="ctr">
              <a:lnSpc>
                <a:spcPct val="150000"/>
              </a:lnSpc>
              <a:defRPr/>
            </a:pPr>
            <a:r>
              <a:rPr lang="en-US" sz="1400" b="0">
                <a:solidFill>
                  <a:srgbClr val="FFFFFF"/>
                </a:solidFill>
                <a:latin typeface="微软雅黑"/>
              </a:rPr>
              <a:t>Replay memory stores past experiences, allowing the agent to learn from diverse interactions, which stabilizes training and improves convergence in reinforcement learning.</a:t>
            </a:r>
            <a:endParaRPr lang="en-US" sz="1100"/>
          </a:p>
        </p:txBody>
      </p:sp>
      <p:sp>
        <p:nvSpPr>
          <p:cNvPr id="8" name="TextBox 8"/>
          <p:cNvSpPr txBox="1"/>
          <p:nvPr/>
        </p:nvSpPr>
        <p:spPr>
          <a:xfrm>
            <a:off x="7073900" y="2425700"/>
            <a:ext cx="2844800" cy="5334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Target Network Functionality</a:t>
            </a:r>
            <a:endParaRPr lang="en-US" sz="1100"/>
          </a:p>
        </p:txBody>
      </p:sp>
      <p:sp>
        <p:nvSpPr>
          <p:cNvPr id="9" name="TextBox 9"/>
          <p:cNvSpPr txBox="1"/>
          <p:nvPr/>
        </p:nvSpPr>
        <p:spPr>
          <a:xfrm>
            <a:off x="7048500" y="3644900"/>
            <a:ext cx="2870200" cy="1612900"/>
          </a:xfrm>
          <a:prstGeom prst="rect">
            <a:avLst/>
          </a:prstGeom>
          <a:solidFill>
            <a:srgbClr val="000000">
              <a:alpha val="0"/>
            </a:srgbClr>
          </a:solidFill>
        </p:spPr>
        <p:txBody>
          <a:bodyPr lIns="0" tIns="0" rIns="0" bIns="0" rtlCol="0" anchor="ctr"/>
          <a:lstStyle/>
          <a:p>
            <a:pPr indent="0" algn="ctr">
              <a:lnSpc>
                <a:spcPct val="150000"/>
              </a:lnSpc>
              <a:defRPr/>
            </a:pPr>
            <a:r>
              <a:rPr lang="en-US" sz="1400" b="0">
                <a:solidFill>
                  <a:srgbClr val="FFFFFF"/>
                </a:solidFill>
                <a:latin typeface="微软雅黑"/>
              </a:rPr>
              <a:t>The target network maintains separate weights updated less frequently, preventing oscillations in Q-value estimates and ensuring a more stable learning process during training iterations.</a:t>
            </a:r>
            <a:endParaRPr lang="en-US" sz="1100"/>
          </a:p>
        </p:txBody>
      </p:sp>
      <p:pic>
        <p:nvPicPr>
          <p:cNvPr id="10" name="Picture 10"/>
          <p:cNvPicPr>
            <a:picLocks noChangeAspect="1"/>
          </p:cNvPicPr>
          <p:nvPr/>
        </p:nvPicPr>
        <p:blipFill>
          <a:blip r:embed="rId3"/>
          <a:srcRect/>
          <a:stretch>
            <a:fillRect/>
          </a:stretch>
        </p:blipFill>
        <p:spPr>
          <a:xfrm>
            <a:off x="1612900" y="1676400"/>
            <a:ext cx="558800" cy="558800"/>
          </a:xfrm>
          <a:prstGeom prst="rect">
            <a:avLst/>
          </a:prstGeom>
        </p:spPr>
      </p:pic>
      <p:pic>
        <p:nvPicPr>
          <p:cNvPr id="11" name="Picture 11"/>
          <p:cNvPicPr>
            <a:picLocks noChangeAspect="1"/>
          </p:cNvPicPr>
          <p:nvPr/>
        </p:nvPicPr>
        <p:blipFill>
          <a:blip r:embed="rId4"/>
          <a:srcRect/>
          <a:stretch>
            <a:fillRect/>
          </a:stretch>
        </p:blipFill>
        <p:spPr>
          <a:xfrm>
            <a:off x="4889500" y="1676400"/>
            <a:ext cx="558800" cy="558800"/>
          </a:xfrm>
          <a:prstGeom prst="rect">
            <a:avLst/>
          </a:prstGeom>
        </p:spPr>
      </p:pic>
      <p:pic>
        <p:nvPicPr>
          <p:cNvPr id="12" name="Picture 12"/>
          <p:cNvPicPr>
            <a:picLocks noChangeAspect="1"/>
          </p:cNvPicPr>
          <p:nvPr/>
        </p:nvPicPr>
        <p:blipFill>
          <a:blip r:embed="rId5"/>
          <a:srcRect/>
          <a:stretch>
            <a:fillRect/>
          </a:stretch>
        </p:blipFill>
        <p:spPr>
          <a:xfrm>
            <a:off x="8128000" y="1676400"/>
            <a:ext cx="558800" cy="558800"/>
          </a:xfrm>
          <a:prstGeom prst="rect">
            <a:avLst/>
          </a:prstGeom>
        </p:spPr>
      </p:pic>
      <p:sp>
        <p:nvSpPr>
          <p:cNvPr id="13" name="TextBox 13"/>
          <p:cNvSpPr txBox="1"/>
          <p:nvPr/>
        </p:nvSpPr>
        <p:spPr>
          <a:xfrm>
            <a:off x="8216900" y="1803400"/>
            <a:ext cx="381000" cy="304800"/>
          </a:xfrm>
          <a:prstGeom prst="rect">
            <a:avLst/>
          </a:prstGeom>
          <a:solidFill>
            <a:srgbClr val="000000">
              <a:alpha val="0"/>
            </a:srgbClr>
          </a:solidFill>
        </p:spPr>
        <p:txBody>
          <a:bodyPr lIns="0" tIns="0" rIns="0" bIns="0" rtlCol="0" anchor="ctr"/>
          <a:lstStyle/>
          <a:p>
            <a:pPr indent="0" algn="ctr">
              <a:lnSpc>
                <a:spcPct val="142857"/>
              </a:lnSpc>
              <a:defRPr/>
            </a:pPr>
            <a:r>
              <a:rPr lang="en-US" sz="1400" b="1">
                <a:solidFill>
                  <a:srgbClr val="FFFFFF"/>
                </a:solidFill>
                <a:latin typeface="微软雅黑"/>
              </a:rPr>
              <a:t>03</a:t>
            </a:r>
            <a:endParaRPr lang="en-US" sz="1100"/>
          </a:p>
        </p:txBody>
      </p:sp>
      <p:sp>
        <p:nvSpPr>
          <p:cNvPr id="14" name="TextBox 14"/>
          <p:cNvSpPr txBox="1"/>
          <p:nvPr/>
        </p:nvSpPr>
        <p:spPr>
          <a:xfrm>
            <a:off x="495300" y="4826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3.2: Algorithm Overview</a:t>
            </a:r>
            <a:endParaRPr lang="en-US"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l="1000" r="1000"/>
          <a:stretch>
            <a:fillRect/>
          </a:stretch>
        </p:blipFill>
        <p:spPr>
          <a:xfrm>
            <a:off x="4356100" y="2616200"/>
            <a:ext cx="1778000" cy="3175000"/>
          </a:xfrm>
          <a:prstGeom prst="rect">
            <a:avLst/>
          </a:prstGeom>
        </p:spPr>
      </p:pic>
      <p:sp>
        <p:nvSpPr>
          <p:cNvPr id="5" name="TextBox 5"/>
          <p:cNvSpPr txBox="1"/>
          <p:nvPr/>
        </p:nvSpPr>
        <p:spPr>
          <a:xfrm>
            <a:off x="723900" y="3175000"/>
            <a:ext cx="2959100" cy="863600"/>
          </a:xfrm>
          <a:prstGeom prst="rect">
            <a:avLst/>
          </a:prstGeom>
          <a:solidFill>
            <a:srgbClr val="000000">
              <a:alpha val="0"/>
            </a:srgbClr>
          </a:solidFill>
        </p:spPr>
        <p:txBody>
          <a:bodyPr lIns="0" tIns="0" rIns="0" bIns="0" rtlCol="0" anchor="ctr"/>
          <a:lstStyle/>
          <a:p>
            <a:pPr indent="0" algn="ctr">
              <a:lnSpc>
                <a:spcPct val="150000"/>
              </a:lnSpc>
              <a:defRPr/>
            </a:pPr>
            <a:r>
              <a:rPr lang="en-US" sz="1100" b="0">
                <a:solidFill>
                  <a:srgbClr val="FFFFFF"/>
                </a:solidFill>
                <a:latin typeface="微软雅黑"/>
              </a:rPr>
              <a:t>The Q-network approximates Q-values using deep learning, enabling effective action-value predictions in complex environments.</a:t>
            </a:r>
            <a:endParaRPr lang="en-US" sz="1100"/>
          </a:p>
        </p:txBody>
      </p:sp>
      <p:sp>
        <p:nvSpPr>
          <p:cNvPr id="6" name="TextBox 6"/>
          <p:cNvSpPr txBox="1"/>
          <p:nvPr/>
        </p:nvSpPr>
        <p:spPr>
          <a:xfrm>
            <a:off x="2781300" y="1536700"/>
            <a:ext cx="4546600" cy="444500"/>
          </a:xfrm>
          <a:prstGeom prst="rect">
            <a:avLst/>
          </a:prstGeom>
          <a:solidFill>
            <a:srgbClr val="000000">
              <a:alpha val="0"/>
            </a:srgbClr>
          </a:solidFill>
        </p:spPr>
        <p:txBody>
          <a:bodyPr lIns="0" tIns="0" rIns="0" bIns="0" rtlCol="0" anchor="ctr"/>
          <a:lstStyle/>
          <a:p>
            <a:pPr indent="0" algn="ctr">
              <a:lnSpc>
                <a:spcPct val="150000"/>
              </a:lnSpc>
              <a:defRPr/>
            </a:pPr>
            <a:r>
              <a:rPr lang="en-US" sz="1100" b="0">
                <a:solidFill>
                  <a:srgbClr val="FFFFFF"/>
                </a:solidFill>
                <a:latin typeface="微软雅黑"/>
              </a:rPr>
              <a:t>Experience replay enhances learning stability by allowing random sampling of past experiences, improving generalization.</a:t>
            </a:r>
            <a:endParaRPr lang="en-US" sz="1100"/>
          </a:p>
        </p:txBody>
      </p:sp>
      <p:sp>
        <p:nvSpPr>
          <p:cNvPr id="7" name="TextBox 7"/>
          <p:cNvSpPr txBox="1"/>
          <p:nvPr/>
        </p:nvSpPr>
        <p:spPr>
          <a:xfrm>
            <a:off x="368300" y="2616200"/>
            <a:ext cx="36703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Q-Network Functionality</a:t>
            </a:r>
            <a:endParaRPr lang="en-US" sz="1100"/>
          </a:p>
        </p:txBody>
      </p:sp>
      <p:sp>
        <p:nvSpPr>
          <p:cNvPr id="8" name="TextBox 8"/>
          <p:cNvSpPr txBox="1"/>
          <p:nvPr/>
        </p:nvSpPr>
        <p:spPr>
          <a:xfrm>
            <a:off x="6731000" y="3175000"/>
            <a:ext cx="2959100" cy="863600"/>
          </a:xfrm>
          <a:prstGeom prst="rect">
            <a:avLst/>
          </a:prstGeom>
          <a:solidFill>
            <a:srgbClr val="000000">
              <a:alpha val="0"/>
            </a:srgbClr>
          </a:solidFill>
        </p:spPr>
        <p:txBody>
          <a:bodyPr lIns="0" tIns="0" rIns="0" bIns="0" rtlCol="0" anchor="ctr"/>
          <a:lstStyle/>
          <a:p>
            <a:pPr indent="0" algn="ctr">
              <a:lnSpc>
                <a:spcPct val="150000"/>
              </a:lnSpc>
              <a:defRPr/>
            </a:pPr>
            <a:r>
              <a:rPr lang="en-US" sz="1100" b="0">
                <a:solidFill>
                  <a:srgbClr val="FFFFFF"/>
                </a:solidFill>
                <a:latin typeface="微软雅黑"/>
              </a:rPr>
              <a:t>The target network reduces Q-value fluctuations by providing consistent updates, promoting robust convergence during training.</a:t>
            </a:r>
            <a:endParaRPr lang="en-US" sz="1100"/>
          </a:p>
        </p:txBody>
      </p:sp>
      <p:sp>
        <p:nvSpPr>
          <p:cNvPr id="9" name="TextBox 9"/>
          <p:cNvSpPr txBox="1"/>
          <p:nvPr/>
        </p:nvSpPr>
        <p:spPr>
          <a:xfrm>
            <a:off x="6362700" y="2616200"/>
            <a:ext cx="36703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Target Network Stability</a:t>
            </a:r>
            <a:endParaRPr lang="en-US" sz="1100"/>
          </a:p>
        </p:txBody>
      </p:sp>
      <p:sp>
        <p:nvSpPr>
          <p:cNvPr id="10" name="TextBox 10"/>
          <p:cNvSpPr txBox="1"/>
          <p:nvPr/>
        </p:nvSpPr>
        <p:spPr>
          <a:xfrm>
            <a:off x="1968500" y="1181100"/>
            <a:ext cx="61976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Replay Memory Benefits</a:t>
            </a:r>
            <a:endParaRPr lang="en-US" sz="1100"/>
          </a:p>
        </p:txBody>
      </p:sp>
      <p:sp>
        <p:nvSpPr>
          <p:cNvPr id="11" name="TextBox 11"/>
          <p:cNvSpPr txBox="1"/>
          <p:nvPr/>
        </p:nvSpPr>
        <p:spPr>
          <a:xfrm>
            <a:off x="723900" y="368300"/>
            <a:ext cx="91186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3.3: Components of DQN</a:t>
            </a:r>
            <a:endParaRPr lang="en-US"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375900" cy="5842000"/>
          </a:xfrm>
          <a:prstGeom prst="rect">
            <a:avLst/>
          </a:prstGeom>
        </p:spPr>
      </p:pic>
      <p:sp>
        <p:nvSpPr>
          <p:cNvPr id="4" name="TextBox 4"/>
          <p:cNvSpPr txBox="1"/>
          <p:nvPr/>
        </p:nvSpPr>
        <p:spPr>
          <a:xfrm>
            <a:off x="1270000" y="2527300"/>
            <a:ext cx="7810500" cy="3810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Training Process</a:t>
            </a:r>
            <a:endParaRPr lang="en-US" sz="1100"/>
          </a:p>
        </p:txBody>
      </p:sp>
      <p:sp>
        <p:nvSpPr>
          <p:cNvPr id="5" name="TextBox 5"/>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4</a:t>
            </a:r>
            <a:endParaRPr lang="en-US"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l="5000" r="5000"/>
          <a:stretch>
            <a:fillRect/>
          </a:stretch>
        </p:blipFill>
        <p:spPr>
          <a:xfrm rot="-180000">
            <a:off x="546100" y="1003300"/>
            <a:ext cx="3403600" cy="3403600"/>
          </a:xfrm>
          <a:prstGeom prst="rect">
            <a:avLst/>
          </a:prstGeom>
        </p:spPr>
      </p:pic>
      <p:sp>
        <p:nvSpPr>
          <p:cNvPr id="5" name="AutoShape 5"/>
          <p:cNvSpPr/>
          <p:nvPr/>
        </p:nvSpPr>
        <p:spPr>
          <a:xfrm>
            <a:off x="4711700" y="2654300"/>
            <a:ext cx="622300" cy="12700"/>
          </a:xfrm>
          <a:prstGeom prst="rect">
            <a:avLst/>
          </a:prstGeom>
          <a:solidFill>
            <a:srgbClr val="000000"/>
          </a:solidFill>
        </p:spPr>
        <p:txBody>
          <a:bodyPr/>
          <a:lstStyle/>
          <a:p>
            <a:endParaRPr lang="en-US"/>
          </a:p>
        </p:txBody>
      </p:sp>
      <p:sp>
        <p:nvSpPr>
          <p:cNvPr id="6" name="TextBox 6"/>
          <p:cNvSpPr txBox="1"/>
          <p:nvPr/>
        </p:nvSpPr>
        <p:spPr>
          <a:xfrm>
            <a:off x="4711700" y="2794000"/>
            <a:ext cx="52451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Iterative Learning Framework</a:t>
            </a:r>
            <a:endParaRPr lang="en-US" sz="1100"/>
          </a:p>
        </p:txBody>
      </p:sp>
      <p:sp>
        <p:nvSpPr>
          <p:cNvPr id="7" name="TextBox 7"/>
          <p:cNvSpPr txBox="1"/>
          <p:nvPr/>
        </p:nvSpPr>
        <p:spPr>
          <a:xfrm>
            <a:off x="4711700" y="3543300"/>
            <a:ext cx="5245100" cy="1524000"/>
          </a:xfrm>
          <a:prstGeom prst="rect">
            <a:avLst/>
          </a:prstGeom>
          <a:solidFill>
            <a:srgbClr val="000000">
              <a:alpha val="0"/>
            </a:srgbClr>
          </a:solidFill>
        </p:spPr>
        <p:txBody>
          <a:bodyPr lIns="0" tIns="0" rIns="0" bIns="0" rtlCol="0" anchor="ctr"/>
          <a:lstStyle/>
          <a:p>
            <a:pPr indent="0" algn="l">
              <a:lnSpc>
                <a:spcPct val="150000"/>
              </a:lnSpc>
              <a:defRPr/>
            </a:pPr>
            <a:r>
              <a:rPr lang="en-US" sz="1600" b="0">
                <a:solidFill>
                  <a:srgbClr val="FFFFFF"/>
                </a:solidFill>
                <a:latin typeface="微软雅黑"/>
              </a:rPr>
              <a:t>The training process is iterative, allowing the AI agent to refine its strategies through repeated gameplay episodes, enhancing its adaptability to complex scenarios and optimizing performance based on accumulated experiences and feedback.</a:t>
            </a:r>
            <a:endParaRPr lang="en-US" sz="1100"/>
          </a:p>
        </p:txBody>
      </p:sp>
      <p:sp>
        <p:nvSpPr>
          <p:cNvPr id="8" name="TextBox 8"/>
          <p:cNvSpPr txBox="1"/>
          <p:nvPr/>
        </p:nvSpPr>
        <p:spPr>
          <a:xfrm>
            <a:off x="4622800" y="1003300"/>
            <a:ext cx="53340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4.1: Step-by-Step Process</a:t>
            </a:r>
            <a:endParaRPr lang="en-US"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t="13000" b="13000"/>
          <a:stretch>
            <a:fillRect/>
          </a:stretch>
        </p:blipFill>
        <p:spPr>
          <a:xfrm>
            <a:off x="317500" y="1181100"/>
            <a:ext cx="2882900" cy="1612900"/>
          </a:xfrm>
          <a:prstGeom prst="rect">
            <a:avLst/>
          </a:prstGeom>
        </p:spPr>
      </p:pic>
      <p:pic>
        <p:nvPicPr>
          <p:cNvPr id="5" name="Picture 5"/>
          <p:cNvPicPr>
            <a:picLocks noChangeAspect="1"/>
          </p:cNvPicPr>
          <p:nvPr/>
        </p:nvPicPr>
        <p:blipFill>
          <a:blip r:embed="rId4"/>
          <a:srcRect t="1000" b="1000"/>
          <a:stretch>
            <a:fillRect/>
          </a:stretch>
        </p:blipFill>
        <p:spPr>
          <a:xfrm>
            <a:off x="3733800" y="1676400"/>
            <a:ext cx="2882900" cy="1612900"/>
          </a:xfrm>
          <a:prstGeom prst="rect">
            <a:avLst/>
          </a:prstGeom>
        </p:spPr>
      </p:pic>
      <p:pic>
        <p:nvPicPr>
          <p:cNvPr id="6" name="Picture 6"/>
          <p:cNvPicPr>
            <a:picLocks noChangeAspect="1"/>
          </p:cNvPicPr>
          <p:nvPr/>
        </p:nvPicPr>
        <p:blipFill>
          <a:blip r:embed="rId5"/>
          <a:srcRect t="1000" b="1000"/>
          <a:stretch>
            <a:fillRect/>
          </a:stretch>
        </p:blipFill>
        <p:spPr>
          <a:xfrm>
            <a:off x="7099300" y="1181100"/>
            <a:ext cx="2882900" cy="1612900"/>
          </a:xfrm>
          <a:prstGeom prst="rect">
            <a:avLst/>
          </a:prstGeom>
        </p:spPr>
      </p:pic>
      <p:sp>
        <p:nvSpPr>
          <p:cNvPr id="7" name="TextBox 7"/>
          <p:cNvSpPr txBox="1"/>
          <p:nvPr/>
        </p:nvSpPr>
        <p:spPr>
          <a:xfrm>
            <a:off x="342900" y="2971800"/>
            <a:ext cx="27686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Learning Rate Impact</a:t>
            </a:r>
            <a:endParaRPr lang="en-US" sz="1100"/>
          </a:p>
        </p:txBody>
      </p:sp>
      <p:sp>
        <p:nvSpPr>
          <p:cNvPr id="8" name="TextBox 8"/>
          <p:cNvSpPr txBox="1"/>
          <p:nvPr/>
        </p:nvSpPr>
        <p:spPr>
          <a:xfrm>
            <a:off x="342900" y="3644900"/>
            <a:ext cx="2768600" cy="1066800"/>
          </a:xfrm>
          <a:prstGeom prst="rect">
            <a:avLst/>
          </a:prstGeom>
          <a:solidFill>
            <a:srgbClr val="000000">
              <a:alpha val="0"/>
            </a:srgbClr>
          </a:solidFill>
        </p:spPr>
        <p:txBody>
          <a:bodyPr lIns="0" tIns="0" rIns="0" bIns="0" rtlCol="0" anchor="ctr"/>
          <a:lstStyle/>
          <a:p>
            <a:pPr indent="0" algn="l">
              <a:lnSpc>
                <a:spcPct val="150000"/>
              </a:lnSpc>
              <a:defRPr/>
            </a:pPr>
            <a:r>
              <a:rPr lang="en-US" sz="1100" b="0">
                <a:solidFill>
                  <a:srgbClr val="FFFFFF"/>
                </a:solidFill>
                <a:latin typeface="微软雅黑"/>
              </a:rPr>
              <a:t>The learning rate significantly influences the convergence speed of the DQN algorithm, necessitating careful tuning to balance rapid learning with stability to avoid divergence during training.</a:t>
            </a:r>
            <a:endParaRPr lang="en-US" sz="1100"/>
          </a:p>
        </p:txBody>
      </p:sp>
      <p:sp>
        <p:nvSpPr>
          <p:cNvPr id="9" name="TextBox 9"/>
          <p:cNvSpPr txBox="1"/>
          <p:nvPr/>
        </p:nvSpPr>
        <p:spPr>
          <a:xfrm>
            <a:off x="3771900" y="3467100"/>
            <a:ext cx="27686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Discount Factor Selection</a:t>
            </a:r>
            <a:endParaRPr lang="en-US" sz="1100"/>
          </a:p>
        </p:txBody>
      </p:sp>
      <p:sp>
        <p:nvSpPr>
          <p:cNvPr id="10" name="TextBox 10"/>
          <p:cNvSpPr txBox="1"/>
          <p:nvPr/>
        </p:nvSpPr>
        <p:spPr>
          <a:xfrm>
            <a:off x="3771900" y="4089400"/>
            <a:ext cx="2768600" cy="1066800"/>
          </a:xfrm>
          <a:prstGeom prst="rect">
            <a:avLst/>
          </a:prstGeom>
          <a:solidFill>
            <a:srgbClr val="000000">
              <a:alpha val="0"/>
            </a:srgbClr>
          </a:solidFill>
        </p:spPr>
        <p:txBody>
          <a:bodyPr lIns="0" tIns="0" rIns="0" bIns="0" rtlCol="0" anchor="ctr"/>
          <a:lstStyle/>
          <a:p>
            <a:pPr indent="0" algn="l">
              <a:lnSpc>
                <a:spcPct val="150000"/>
              </a:lnSpc>
              <a:defRPr/>
            </a:pPr>
            <a:r>
              <a:rPr lang="en-US" sz="1100" b="0">
                <a:solidFill>
                  <a:srgbClr val="FFFFFF"/>
                </a:solidFill>
                <a:latin typeface="微软雅黑"/>
              </a:rPr>
              <a:t>Choosing an appropriate discount factor is essential, as it affects the agent's prioritization of immediate versus future rewards, shaping its long-term strategy and overall performance in gameplay.</a:t>
            </a:r>
            <a:endParaRPr lang="en-US" sz="1100"/>
          </a:p>
        </p:txBody>
      </p:sp>
      <p:sp>
        <p:nvSpPr>
          <p:cNvPr id="11" name="TextBox 11"/>
          <p:cNvSpPr txBox="1"/>
          <p:nvPr/>
        </p:nvSpPr>
        <p:spPr>
          <a:xfrm>
            <a:off x="7188200" y="2997200"/>
            <a:ext cx="27686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Epsilon Decay Strategy</a:t>
            </a:r>
            <a:endParaRPr lang="en-US" sz="1100"/>
          </a:p>
        </p:txBody>
      </p:sp>
      <p:sp>
        <p:nvSpPr>
          <p:cNvPr id="12" name="TextBox 12"/>
          <p:cNvSpPr txBox="1"/>
          <p:nvPr/>
        </p:nvSpPr>
        <p:spPr>
          <a:xfrm>
            <a:off x="7188200" y="3632200"/>
            <a:ext cx="2768600" cy="1282700"/>
          </a:xfrm>
          <a:prstGeom prst="rect">
            <a:avLst/>
          </a:prstGeom>
          <a:solidFill>
            <a:srgbClr val="000000">
              <a:alpha val="0"/>
            </a:srgbClr>
          </a:solidFill>
        </p:spPr>
        <p:txBody>
          <a:bodyPr lIns="0" tIns="0" rIns="0" bIns="0" rtlCol="0" anchor="ctr"/>
          <a:lstStyle/>
          <a:p>
            <a:pPr indent="0" algn="l">
              <a:lnSpc>
                <a:spcPct val="150000"/>
              </a:lnSpc>
              <a:defRPr/>
            </a:pPr>
            <a:r>
              <a:rPr lang="en-US" sz="1100" b="0">
                <a:solidFill>
                  <a:srgbClr val="FFFFFF"/>
                </a:solidFill>
                <a:latin typeface="微软雅黑"/>
              </a:rPr>
              <a:t>Implementing an effective epsilon decay strategy is crucial for balancing exploration and exploitation, allowing the agent to initially explore diverse actions before focusing on optimizing learned behaviors.</a:t>
            </a:r>
            <a:endParaRPr lang="en-US" sz="1100"/>
          </a:p>
        </p:txBody>
      </p:sp>
      <p:sp>
        <p:nvSpPr>
          <p:cNvPr id="13" name="TextBox 13"/>
          <p:cNvSpPr txBox="1"/>
          <p:nvPr/>
        </p:nvSpPr>
        <p:spPr>
          <a:xfrm>
            <a:off x="495300" y="4826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4.2: Key Hyperparameters</a:t>
            </a:r>
            <a:endParaRPr lang="en-US" sz="1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l="18000" r="18000"/>
          <a:stretch>
            <a:fillRect/>
          </a:stretch>
        </p:blipFill>
        <p:spPr>
          <a:xfrm rot="5400000">
            <a:off x="457200" y="1104900"/>
            <a:ext cx="4432300" cy="4546600"/>
          </a:xfrm>
          <a:prstGeom prst="rect">
            <a:avLst/>
          </a:prstGeom>
        </p:spPr>
      </p:pic>
      <p:pic>
        <p:nvPicPr>
          <p:cNvPr id="5" name="Picture 5"/>
          <p:cNvPicPr>
            <a:picLocks noChangeAspect="1"/>
          </p:cNvPicPr>
          <p:nvPr/>
        </p:nvPicPr>
        <p:blipFill>
          <a:blip r:embed="rId4"/>
          <a:srcRect l="18000" r="18000"/>
          <a:stretch>
            <a:fillRect/>
          </a:stretch>
        </p:blipFill>
        <p:spPr>
          <a:xfrm rot="-5400000">
            <a:off x="5372100" y="1143000"/>
            <a:ext cx="4394200" cy="4546600"/>
          </a:xfrm>
          <a:prstGeom prst="rect">
            <a:avLst/>
          </a:prstGeom>
        </p:spPr>
      </p:pic>
      <p:pic>
        <p:nvPicPr>
          <p:cNvPr id="6" name="Picture 6"/>
          <p:cNvPicPr>
            <a:picLocks noChangeAspect="1"/>
          </p:cNvPicPr>
          <p:nvPr/>
        </p:nvPicPr>
        <p:blipFill>
          <a:blip r:embed="rId5"/>
          <a:srcRect t="13000" b="13000"/>
          <a:stretch>
            <a:fillRect/>
          </a:stretch>
        </p:blipFill>
        <p:spPr>
          <a:xfrm>
            <a:off x="1117600" y="2832100"/>
            <a:ext cx="3416300" cy="38100"/>
          </a:xfrm>
          <a:prstGeom prst="rect">
            <a:avLst/>
          </a:prstGeom>
        </p:spPr>
      </p:pic>
      <p:pic>
        <p:nvPicPr>
          <p:cNvPr id="7" name="Picture 7"/>
          <p:cNvPicPr>
            <a:picLocks noChangeAspect="1"/>
          </p:cNvPicPr>
          <p:nvPr/>
        </p:nvPicPr>
        <p:blipFill>
          <a:blip r:embed="rId5"/>
          <a:srcRect t="13000" b="13000"/>
          <a:stretch>
            <a:fillRect/>
          </a:stretch>
        </p:blipFill>
        <p:spPr>
          <a:xfrm>
            <a:off x="5778500" y="2857500"/>
            <a:ext cx="3416300" cy="38100"/>
          </a:xfrm>
          <a:prstGeom prst="rect">
            <a:avLst/>
          </a:prstGeom>
        </p:spPr>
      </p:pic>
      <p:pic>
        <p:nvPicPr>
          <p:cNvPr id="8" name="Picture 8"/>
          <p:cNvPicPr>
            <a:picLocks noChangeAspect="1"/>
          </p:cNvPicPr>
          <p:nvPr/>
        </p:nvPicPr>
        <p:blipFill>
          <a:blip r:embed="rId6"/>
          <a:srcRect t="34000" b="34000"/>
          <a:stretch>
            <a:fillRect/>
          </a:stretch>
        </p:blipFill>
        <p:spPr>
          <a:xfrm>
            <a:off x="647700" y="2146300"/>
            <a:ext cx="4013200" cy="50800"/>
          </a:xfrm>
          <a:prstGeom prst="rect">
            <a:avLst/>
          </a:prstGeom>
        </p:spPr>
      </p:pic>
      <p:sp>
        <p:nvSpPr>
          <p:cNvPr id="9" name="TextBox 9"/>
          <p:cNvSpPr txBox="1"/>
          <p:nvPr/>
        </p:nvSpPr>
        <p:spPr>
          <a:xfrm>
            <a:off x="1117600" y="2908300"/>
            <a:ext cx="3048000" cy="16129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000000"/>
                </a:solidFill>
                <a:latin typeface="微软雅黑"/>
              </a:rPr>
              <a:t>Catastrophic forgetting can severely limit an AI agent's ability to retain previously learned strategies, leading to performance declines as it adapts to new challenges in Flappy Bird.</a:t>
            </a:r>
            <a:endParaRPr lang="en-US" sz="1100"/>
          </a:p>
        </p:txBody>
      </p:sp>
      <p:sp>
        <p:nvSpPr>
          <p:cNvPr id="10" name="TextBox 10"/>
          <p:cNvSpPr txBox="1"/>
          <p:nvPr/>
        </p:nvSpPr>
        <p:spPr>
          <a:xfrm>
            <a:off x="5727700" y="2908300"/>
            <a:ext cx="3124200" cy="16129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000000"/>
                </a:solidFill>
                <a:latin typeface="微软雅黑"/>
              </a:rPr>
              <a:t>Sparse rewards complicate the learning process, as infrequent feedback can hinder the agent's ability to associate actions with outcomes, prolonging training and resource consumption.</a:t>
            </a:r>
            <a:endParaRPr lang="en-US" sz="1100"/>
          </a:p>
        </p:txBody>
      </p:sp>
      <p:sp>
        <p:nvSpPr>
          <p:cNvPr id="11" name="TextBox 11"/>
          <p:cNvSpPr txBox="1"/>
          <p:nvPr/>
        </p:nvSpPr>
        <p:spPr>
          <a:xfrm>
            <a:off x="1016000" y="2298700"/>
            <a:ext cx="3302000" cy="533400"/>
          </a:xfrm>
          <a:prstGeom prst="rect">
            <a:avLst/>
          </a:prstGeom>
          <a:solidFill>
            <a:srgbClr val="000000">
              <a:alpha val="0"/>
            </a:srgbClr>
          </a:solidFill>
        </p:spPr>
        <p:txBody>
          <a:bodyPr lIns="0" tIns="0" rIns="0" bIns="0" rtlCol="0" anchor="ctr"/>
          <a:lstStyle/>
          <a:p>
            <a:pPr indent="0" algn="l">
              <a:lnSpc>
                <a:spcPct val="118750"/>
              </a:lnSpc>
              <a:defRPr/>
            </a:pPr>
            <a:r>
              <a:rPr lang="en-US" sz="1600" b="1">
                <a:solidFill>
                  <a:srgbClr val="000000"/>
                </a:solidFill>
                <a:latin typeface="微软雅黑"/>
              </a:rPr>
              <a:t>Catastrophic Forgetting Impact</a:t>
            </a:r>
            <a:endParaRPr lang="en-US" sz="1100"/>
          </a:p>
        </p:txBody>
      </p:sp>
      <p:sp>
        <p:nvSpPr>
          <p:cNvPr id="12" name="TextBox 12"/>
          <p:cNvSpPr txBox="1"/>
          <p:nvPr/>
        </p:nvSpPr>
        <p:spPr>
          <a:xfrm>
            <a:off x="5727700" y="2247900"/>
            <a:ext cx="34163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a:solidFill>
                  <a:srgbClr val="000000"/>
                </a:solidFill>
                <a:latin typeface="微软雅黑"/>
              </a:rPr>
              <a:t>Sparse Rewards Challenge</a:t>
            </a:r>
            <a:endParaRPr lang="en-US" sz="1100"/>
          </a:p>
        </p:txBody>
      </p:sp>
      <p:sp>
        <p:nvSpPr>
          <p:cNvPr id="13" name="TextBox 13"/>
          <p:cNvSpPr txBox="1"/>
          <p:nvPr/>
        </p:nvSpPr>
        <p:spPr>
          <a:xfrm>
            <a:off x="762000" y="635000"/>
            <a:ext cx="1397000" cy="1536700"/>
          </a:xfrm>
          <a:prstGeom prst="rect">
            <a:avLst/>
          </a:prstGeom>
          <a:solidFill>
            <a:srgbClr val="000000">
              <a:alpha val="0"/>
            </a:srgbClr>
          </a:solidFill>
        </p:spPr>
        <p:txBody>
          <a:bodyPr lIns="0" tIns="0" rIns="0" bIns="0" rtlCol="0" anchor="ctr"/>
          <a:lstStyle/>
          <a:p>
            <a:pPr indent="0" algn="ctr">
              <a:lnSpc>
                <a:spcPct val="356250"/>
              </a:lnSpc>
              <a:defRPr/>
            </a:pPr>
            <a:r>
              <a:rPr lang="en-US" sz="3200" b="0">
                <a:solidFill>
                  <a:srgbClr val="FFFFFF"/>
                </a:solidFill>
                <a:highlight>
                  <a:srgbClr val="000000">
                    <a:alpha val="0"/>
                  </a:srgbClr>
                </a:highlight>
                <a:latin typeface="微软雅黑"/>
              </a:rPr>
              <a:t>01</a:t>
            </a:r>
            <a:r>
              <a:rPr lang="en-US" sz="1800" b="0">
                <a:solidFill>
                  <a:srgbClr val="000000">
                    <a:alpha val="87843"/>
                  </a:srgbClr>
                </a:solidFill>
                <a:highlight>
                  <a:srgbClr val="000000">
                    <a:alpha val="0"/>
                  </a:srgbClr>
                </a:highlight>
                <a:latin typeface="Poppins, SimHei, STHeiti, &quot;LiHei Pro Medium&quot;"/>
              </a:rPr>
              <a:t> </a:t>
            </a:r>
            <a:r>
              <a:rPr lang="en-US" sz="3400" b="0">
                <a:solidFill>
                  <a:srgbClr val="FFFFFF"/>
                </a:solidFill>
                <a:highlight>
                  <a:srgbClr val="000000">
                    <a:alpha val="0"/>
                  </a:srgbClr>
                </a:highlight>
                <a:latin typeface="微软雅黑"/>
              </a:rPr>
              <a:t>.</a:t>
            </a:r>
            <a:endParaRPr lang="en-US" sz="1100"/>
          </a:p>
        </p:txBody>
      </p:sp>
      <p:sp>
        <p:nvSpPr>
          <p:cNvPr id="14" name="TextBox 14"/>
          <p:cNvSpPr txBox="1"/>
          <p:nvPr/>
        </p:nvSpPr>
        <p:spPr>
          <a:xfrm>
            <a:off x="5638800" y="635000"/>
            <a:ext cx="1371600" cy="1536700"/>
          </a:xfrm>
          <a:prstGeom prst="rect">
            <a:avLst/>
          </a:prstGeom>
          <a:solidFill>
            <a:srgbClr val="000000">
              <a:alpha val="0"/>
            </a:srgbClr>
          </a:solidFill>
        </p:spPr>
        <p:txBody>
          <a:bodyPr lIns="0" tIns="0" rIns="0" bIns="0" rtlCol="0" anchor="ctr"/>
          <a:lstStyle/>
          <a:p>
            <a:pPr indent="0" algn="ctr">
              <a:lnSpc>
                <a:spcPct val="356250"/>
              </a:lnSpc>
              <a:defRPr/>
            </a:pPr>
            <a:r>
              <a:rPr lang="en-US" sz="3200" b="0">
                <a:solidFill>
                  <a:srgbClr val="FFFFFF"/>
                </a:solidFill>
                <a:highlight>
                  <a:srgbClr val="000000">
                    <a:alpha val="0"/>
                  </a:srgbClr>
                </a:highlight>
                <a:latin typeface="微软雅黑"/>
              </a:rPr>
              <a:t>02</a:t>
            </a:r>
            <a:r>
              <a:rPr lang="en-US" sz="1800" b="0">
                <a:solidFill>
                  <a:srgbClr val="000000">
                    <a:alpha val="87843"/>
                  </a:srgbClr>
                </a:solidFill>
                <a:highlight>
                  <a:srgbClr val="000000">
                    <a:alpha val="0"/>
                  </a:srgbClr>
                </a:highlight>
                <a:latin typeface="Poppins, SimHei, STHeiti, &quot;LiHei Pro Medium&quot;"/>
              </a:rPr>
              <a:t> </a:t>
            </a:r>
            <a:r>
              <a:rPr lang="en-US" sz="3400" b="0">
                <a:solidFill>
                  <a:srgbClr val="FFFFFF"/>
                </a:solidFill>
                <a:highlight>
                  <a:srgbClr val="000000">
                    <a:alpha val="0"/>
                  </a:srgbClr>
                </a:highlight>
                <a:latin typeface="微软雅黑"/>
              </a:rPr>
              <a:t>.</a:t>
            </a:r>
            <a:endParaRPr lang="en-US" sz="1100"/>
          </a:p>
        </p:txBody>
      </p:sp>
      <p:sp>
        <p:nvSpPr>
          <p:cNvPr id="15" name="TextBox 15"/>
          <p:cNvSpPr txBox="1"/>
          <p:nvPr/>
        </p:nvSpPr>
        <p:spPr>
          <a:xfrm>
            <a:off x="495300" y="4953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4.3: Common Issues</a:t>
            </a:r>
            <a:endParaRPr lang="en-US"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l="11000" r="11000"/>
          <a:stretch>
            <a:fillRect/>
          </a:stretch>
        </p:blipFill>
        <p:spPr>
          <a:xfrm>
            <a:off x="317500" y="114300"/>
            <a:ext cx="3314700" cy="5588000"/>
          </a:xfrm>
          <a:prstGeom prst="rect">
            <a:avLst/>
          </a:prstGeom>
        </p:spPr>
      </p:pic>
      <p:pic>
        <p:nvPicPr>
          <p:cNvPr id="5" name="Picture 5"/>
          <p:cNvPicPr>
            <a:picLocks noChangeAspect="1"/>
          </p:cNvPicPr>
          <p:nvPr/>
        </p:nvPicPr>
        <p:blipFill>
          <a:blip r:embed="rId4"/>
          <a:srcRect t="3000" b="3000"/>
          <a:stretch>
            <a:fillRect/>
          </a:stretch>
        </p:blipFill>
        <p:spPr>
          <a:xfrm>
            <a:off x="3784600" y="3289300"/>
            <a:ext cx="1028700" cy="63500"/>
          </a:xfrm>
          <a:prstGeom prst="rect">
            <a:avLst/>
          </a:prstGeom>
        </p:spPr>
      </p:pic>
      <p:pic>
        <p:nvPicPr>
          <p:cNvPr id="6" name="Picture 6"/>
          <p:cNvPicPr>
            <a:picLocks noChangeAspect="1"/>
          </p:cNvPicPr>
          <p:nvPr/>
        </p:nvPicPr>
        <p:blipFill>
          <a:blip r:embed="rId5"/>
          <a:srcRect t="1000" b="1000"/>
          <a:stretch>
            <a:fillRect/>
          </a:stretch>
        </p:blipFill>
        <p:spPr>
          <a:xfrm>
            <a:off x="3797300" y="1778000"/>
            <a:ext cx="977900" cy="698500"/>
          </a:xfrm>
          <a:prstGeom prst="rect">
            <a:avLst/>
          </a:prstGeom>
        </p:spPr>
      </p:pic>
      <p:pic>
        <p:nvPicPr>
          <p:cNvPr id="7" name="Picture 7"/>
          <p:cNvPicPr>
            <a:picLocks noChangeAspect="1"/>
          </p:cNvPicPr>
          <p:nvPr/>
        </p:nvPicPr>
        <p:blipFill>
          <a:blip r:embed="rId6"/>
          <a:srcRect l="1000" r="1000"/>
          <a:stretch>
            <a:fillRect/>
          </a:stretch>
        </p:blipFill>
        <p:spPr>
          <a:xfrm>
            <a:off x="3822700" y="4076700"/>
            <a:ext cx="952500" cy="711200"/>
          </a:xfrm>
          <a:prstGeom prst="rect">
            <a:avLst/>
          </a:prstGeom>
        </p:spPr>
      </p:pic>
      <p:pic>
        <p:nvPicPr>
          <p:cNvPr id="8" name="Picture 8"/>
          <p:cNvPicPr>
            <a:picLocks noChangeAspect="1"/>
          </p:cNvPicPr>
          <p:nvPr/>
        </p:nvPicPr>
        <p:blipFill>
          <a:blip r:embed="rId7"/>
          <a:srcRect/>
          <a:stretch>
            <a:fillRect/>
          </a:stretch>
        </p:blipFill>
        <p:spPr>
          <a:xfrm>
            <a:off x="4940300" y="1511300"/>
            <a:ext cx="558800" cy="558800"/>
          </a:xfrm>
          <a:prstGeom prst="rect">
            <a:avLst/>
          </a:prstGeom>
        </p:spPr>
      </p:pic>
      <p:pic>
        <p:nvPicPr>
          <p:cNvPr id="9" name="Picture 9"/>
          <p:cNvPicPr>
            <a:picLocks noChangeAspect="1"/>
          </p:cNvPicPr>
          <p:nvPr/>
        </p:nvPicPr>
        <p:blipFill>
          <a:blip r:embed="rId8"/>
          <a:srcRect/>
          <a:stretch>
            <a:fillRect/>
          </a:stretch>
        </p:blipFill>
        <p:spPr>
          <a:xfrm>
            <a:off x="4940300" y="3048000"/>
            <a:ext cx="558800" cy="558800"/>
          </a:xfrm>
          <a:prstGeom prst="rect">
            <a:avLst/>
          </a:prstGeom>
        </p:spPr>
      </p:pic>
      <p:pic>
        <p:nvPicPr>
          <p:cNvPr id="10" name="Picture 10"/>
          <p:cNvPicPr>
            <a:picLocks noChangeAspect="1"/>
          </p:cNvPicPr>
          <p:nvPr/>
        </p:nvPicPr>
        <p:blipFill>
          <a:blip r:embed="rId9"/>
          <a:srcRect/>
          <a:stretch>
            <a:fillRect/>
          </a:stretch>
        </p:blipFill>
        <p:spPr>
          <a:xfrm>
            <a:off x="4940300" y="4584700"/>
            <a:ext cx="558800" cy="558800"/>
          </a:xfrm>
          <a:prstGeom prst="rect">
            <a:avLst/>
          </a:prstGeom>
        </p:spPr>
      </p:pic>
      <p:sp>
        <p:nvSpPr>
          <p:cNvPr id="11" name="TextBox 11"/>
          <p:cNvSpPr txBox="1"/>
          <p:nvPr/>
        </p:nvSpPr>
        <p:spPr>
          <a:xfrm>
            <a:off x="3962400" y="368300"/>
            <a:ext cx="59182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4.4: Solutions Implemented</a:t>
            </a:r>
            <a:endParaRPr lang="en-US" sz="1100"/>
          </a:p>
        </p:txBody>
      </p:sp>
      <p:sp>
        <p:nvSpPr>
          <p:cNvPr id="12" name="TextBox 12"/>
          <p:cNvSpPr txBox="1"/>
          <p:nvPr/>
        </p:nvSpPr>
        <p:spPr>
          <a:xfrm>
            <a:off x="5588000" y="1384300"/>
            <a:ext cx="43053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Experience Replay Implementation</a:t>
            </a:r>
            <a:endParaRPr lang="en-US" sz="1100"/>
          </a:p>
        </p:txBody>
      </p:sp>
      <p:sp>
        <p:nvSpPr>
          <p:cNvPr id="13" name="TextBox 13"/>
          <p:cNvSpPr txBox="1"/>
          <p:nvPr/>
        </p:nvSpPr>
        <p:spPr>
          <a:xfrm>
            <a:off x="5600700" y="1981200"/>
            <a:ext cx="4305300" cy="4699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Utilized to prevent catastrophic forgetting by diversifying training data through past experience sampling.</a:t>
            </a:r>
            <a:endParaRPr lang="en-US" sz="1100"/>
          </a:p>
        </p:txBody>
      </p:sp>
      <p:sp>
        <p:nvSpPr>
          <p:cNvPr id="14" name="TextBox 14"/>
          <p:cNvSpPr txBox="1"/>
          <p:nvPr/>
        </p:nvSpPr>
        <p:spPr>
          <a:xfrm>
            <a:off x="5600700" y="2908300"/>
            <a:ext cx="43053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Target Network Stability</a:t>
            </a:r>
            <a:endParaRPr lang="en-US" sz="1100"/>
          </a:p>
        </p:txBody>
      </p:sp>
      <p:sp>
        <p:nvSpPr>
          <p:cNvPr id="15" name="TextBox 15"/>
          <p:cNvSpPr txBox="1"/>
          <p:nvPr/>
        </p:nvSpPr>
        <p:spPr>
          <a:xfrm>
            <a:off x="5626100" y="3505200"/>
            <a:ext cx="4305300" cy="4699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Managed update frequency to reduce oscillations, ensuring consistent learning dynamics during training.</a:t>
            </a:r>
            <a:endParaRPr lang="en-US" sz="1100"/>
          </a:p>
        </p:txBody>
      </p:sp>
      <p:sp>
        <p:nvSpPr>
          <p:cNvPr id="16" name="TextBox 16"/>
          <p:cNvSpPr txBox="1"/>
          <p:nvPr/>
        </p:nvSpPr>
        <p:spPr>
          <a:xfrm>
            <a:off x="5613400" y="4457700"/>
            <a:ext cx="43053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Reward Structure Enhancement</a:t>
            </a:r>
            <a:endParaRPr lang="en-US" sz="1100"/>
          </a:p>
        </p:txBody>
      </p:sp>
      <p:sp>
        <p:nvSpPr>
          <p:cNvPr id="17" name="TextBox 17"/>
          <p:cNvSpPr txBox="1"/>
          <p:nvPr/>
        </p:nvSpPr>
        <p:spPr>
          <a:xfrm>
            <a:off x="5613400" y="5016500"/>
            <a:ext cx="4305300" cy="4699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Improved reward feedback mechanisms to facilitate better learning from sparse rewards in gameplay.</a:t>
            </a:r>
            <a:endParaRPr lang="en-US"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375900" cy="5842000"/>
          </a:xfrm>
          <a:prstGeom prst="rect">
            <a:avLst/>
          </a:prstGeom>
        </p:spPr>
      </p:pic>
      <p:sp>
        <p:nvSpPr>
          <p:cNvPr id="4" name="TextBox 4"/>
          <p:cNvSpPr txBox="1"/>
          <p:nvPr/>
        </p:nvSpPr>
        <p:spPr>
          <a:xfrm>
            <a:off x="1270000" y="2527300"/>
            <a:ext cx="7810500" cy="3810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Game Environment</a:t>
            </a:r>
            <a:endParaRPr lang="en-US" sz="1100"/>
          </a:p>
        </p:txBody>
      </p:sp>
      <p:sp>
        <p:nvSpPr>
          <p:cNvPr id="5" name="TextBox 5"/>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1</a:t>
            </a:r>
            <a:endParaRPr lang="en-US"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375900" cy="5842000"/>
          </a:xfrm>
          <a:prstGeom prst="rect">
            <a:avLst/>
          </a:prstGeom>
        </p:spPr>
      </p:pic>
      <p:sp>
        <p:nvSpPr>
          <p:cNvPr id="4" name="TextBox 4"/>
          <p:cNvSpPr txBox="1"/>
          <p:nvPr/>
        </p:nvSpPr>
        <p:spPr>
          <a:xfrm>
            <a:off x="1270000" y="2527300"/>
            <a:ext cx="7810500" cy="3810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Testing &amp; Evaluation</a:t>
            </a:r>
            <a:endParaRPr lang="en-US" sz="1100"/>
          </a:p>
        </p:txBody>
      </p:sp>
      <p:sp>
        <p:nvSpPr>
          <p:cNvPr id="5" name="TextBox 5"/>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5</a:t>
            </a:r>
            <a:endParaRPr lang="en-US"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t="13000" b="13000"/>
          <a:stretch>
            <a:fillRect/>
          </a:stretch>
        </p:blipFill>
        <p:spPr>
          <a:xfrm>
            <a:off x="0" y="3289300"/>
            <a:ext cx="10388600" cy="152400"/>
          </a:xfrm>
          <a:prstGeom prst="rect">
            <a:avLst/>
          </a:prstGeom>
        </p:spPr>
      </p:pic>
      <p:pic>
        <p:nvPicPr>
          <p:cNvPr id="5" name="Picture 5"/>
          <p:cNvPicPr>
            <a:picLocks noChangeAspect="1"/>
          </p:cNvPicPr>
          <p:nvPr/>
        </p:nvPicPr>
        <p:blipFill>
          <a:blip r:embed="rId4"/>
          <a:srcRect/>
          <a:stretch>
            <a:fillRect/>
          </a:stretch>
        </p:blipFill>
        <p:spPr>
          <a:xfrm>
            <a:off x="1447800" y="2870200"/>
            <a:ext cx="317500" cy="952500"/>
          </a:xfrm>
          <a:prstGeom prst="rect">
            <a:avLst/>
          </a:prstGeom>
        </p:spPr>
      </p:pic>
      <p:pic>
        <p:nvPicPr>
          <p:cNvPr id="6" name="Picture 6"/>
          <p:cNvPicPr>
            <a:picLocks noChangeAspect="1"/>
          </p:cNvPicPr>
          <p:nvPr/>
        </p:nvPicPr>
        <p:blipFill>
          <a:blip r:embed="rId5"/>
          <a:srcRect l="1000" r="1000"/>
          <a:stretch>
            <a:fillRect/>
          </a:stretch>
        </p:blipFill>
        <p:spPr>
          <a:xfrm>
            <a:off x="3657600" y="2730500"/>
            <a:ext cx="698500" cy="1320800"/>
          </a:xfrm>
          <a:prstGeom prst="rect">
            <a:avLst/>
          </a:prstGeom>
        </p:spPr>
      </p:pic>
      <p:sp>
        <p:nvSpPr>
          <p:cNvPr id="7" name="TextBox 7"/>
          <p:cNvSpPr txBox="1"/>
          <p:nvPr/>
        </p:nvSpPr>
        <p:spPr>
          <a:xfrm>
            <a:off x="889000" y="1371600"/>
            <a:ext cx="3708400" cy="558800"/>
          </a:xfrm>
          <a:prstGeom prst="rect">
            <a:avLst/>
          </a:prstGeom>
          <a:solidFill>
            <a:srgbClr val="000000">
              <a:alpha val="0"/>
            </a:srgbClr>
          </a:solidFill>
        </p:spPr>
        <p:txBody>
          <a:bodyPr lIns="0" tIns="0" rIns="0" bIns="0" rtlCol="0" anchor="ctr"/>
          <a:lstStyle/>
          <a:p>
            <a:pPr indent="0" algn="l">
              <a:lnSpc>
                <a:spcPct val="150000"/>
              </a:lnSpc>
              <a:defRPr/>
            </a:pPr>
            <a:r>
              <a:rPr lang="en-US" sz="1400" b="1">
                <a:solidFill>
                  <a:srgbClr val="FFFFFF"/>
                </a:solidFill>
                <a:latin typeface="微软雅黑"/>
              </a:rPr>
              <a:t>Comprehensive Performance Assessment</a:t>
            </a:r>
            <a:endParaRPr lang="en-US" sz="1100"/>
          </a:p>
        </p:txBody>
      </p:sp>
      <p:sp>
        <p:nvSpPr>
          <p:cNvPr id="8" name="TextBox 8"/>
          <p:cNvSpPr txBox="1"/>
          <p:nvPr/>
        </p:nvSpPr>
        <p:spPr>
          <a:xfrm>
            <a:off x="889000" y="1866900"/>
            <a:ext cx="3746500" cy="6985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Evaluation metrics provide a structured framework for analyzing the AI agent's learning effectiveness and adaptability in the Flappy Bird environment.</a:t>
            </a:r>
            <a:endParaRPr lang="en-US" sz="1100"/>
          </a:p>
        </p:txBody>
      </p:sp>
      <p:sp>
        <p:nvSpPr>
          <p:cNvPr id="9" name="TextBox 9"/>
          <p:cNvSpPr txBox="1"/>
          <p:nvPr/>
        </p:nvSpPr>
        <p:spPr>
          <a:xfrm>
            <a:off x="3136900" y="4152900"/>
            <a:ext cx="3708400" cy="304800"/>
          </a:xfrm>
          <a:prstGeom prst="rect">
            <a:avLst/>
          </a:prstGeom>
          <a:solidFill>
            <a:srgbClr val="000000">
              <a:alpha val="0"/>
            </a:srgbClr>
          </a:solidFill>
        </p:spPr>
        <p:txBody>
          <a:bodyPr lIns="0" tIns="0" rIns="0" bIns="0" rtlCol="0" anchor="ctr"/>
          <a:lstStyle/>
          <a:p>
            <a:pPr indent="0" algn="l">
              <a:lnSpc>
                <a:spcPct val="150000"/>
              </a:lnSpc>
              <a:defRPr/>
            </a:pPr>
            <a:r>
              <a:rPr lang="en-US" sz="1400" b="1">
                <a:solidFill>
                  <a:srgbClr val="FFFFFF"/>
                </a:solidFill>
                <a:latin typeface="微软雅黑"/>
              </a:rPr>
              <a:t>Data-Driven Insights</a:t>
            </a:r>
            <a:endParaRPr lang="en-US" sz="1100"/>
          </a:p>
        </p:txBody>
      </p:sp>
      <p:sp>
        <p:nvSpPr>
          <p:cNvPr id="10" name="TextBox 10"/>
          <p:cNvSpPr txBox="1"/>
          <p:nvPr/>
        </p:nvSpPr>
        <p:spPr>
          <a:xfrm>
            <a:off x="3111500" y="4699000"/>
            <a:ext cx="3746500" cy="6985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Statistical analysis of metrics reveals trends and variances in performance, guiding improvements in training methodologies and agent strategies.</a:t>
            </a:r>
            <a:endParaRPr lang="en-US" sz="1100"/>
          </a:p>
        </p:txBody>
      </p:sp>
      <p:pic>
        <p:nvPicPr>
          <p:cNvPr id="11" name="Picture 11"/>
          <p:cNvPicPr>
            <a:picLocks noChangeAspect="1"/>
          </p:cNvPicPr>
          <p:nvPr/>
        </p:nvPicPr>
        <p:blipFill>
          <a:blip r:embed="rId4"/>
          <a:srcRect/>
          <a:stretch>
            <a:fillRect/>
          </a:stretch>
        </p:blipFill>
        <p:spPr>
          <a:xfrm>
            <a:off x="6375400" y="2984500"/>
            <a:ext cx="317500" cy="952500"/>
          </a:xfrm>
          <a:prstGeom prst="rect">
            <a:avLst/>
          </a:prstGeom>
        </p:spPr>
      </p:pic>
      <p:sp>
        <p:nvSpPr>
          <p:cNvPr id="12" name="TextBox 12"/>
          <p:cNvSpPr txBox="1"/>
          <p:nvPr/>
        </p:nvSpPr>
        <p:spPr>
          <a:xfrm>
            <a:off x="5930900" y="1371600"/>
            <a:ext cx="3708400" cy="304800"/>
          </a:xfrm>
          <a:prstGeom prst="rect">
            <a:avLst/>
          </a:prstGeom>
          <a:solidFill>
            <a:srgbClr val="000000">
              <a:alpha val="0"/>
            </a:srgbClr>
          </a:solidFill>
        </p:spPr>
        <p:txBody>
          <a:bodyPr lIns="0" tIns="0" rIns="0" bIns="0" rtlCol="0" anchor="ctr"/>
          <a:lstStyle/>
          <a:p>
            <a:pPr indent="0" algn="l">
              <a:lnSpc>
                <a:spcPct val="150000"/>
              </a:lnSpc>
              <a:defRPr/>
            </a:pPr>
            <a:r>
              <a:rPr lang="en-US" sz="1400" b="1">
                <a:solidFill>
                  <a:srgbClr val="FFFFFF"/>
                </a:solidFill>
                <a:latin typeface="微软雅黑"/>
              </a:rPr>
              <a:t>Benchmarking Progress</a:t>
            </a:r>
            <a:endParaRPr lang="en-US" sz="1100"/>
          </a:p>
        </p:txBody>
      </p:sp>
      <p:sp>
        <p:nvSpPr>
          <p:cNvPr id="13" name="TextBox 13"/>
          <p:cNvSpPr txBox="1"/>
          <p:nvPr/>
        </p:nvSpPr>
        <p:spPr>
          <a:xfrm>
            <a:off x="5930900" y="1866900"/>
            <a:ext cx="3746500" cy="6985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Regular tracking of average score, survival time, and pipes passed establishes benchmarks for evaluating the AI agent's development over time.</a:t>
            </a:r>
            <a:endParaRPr lang="en-US" sz="1100"/>
          </a:p>
        </p:txBody>
      </p:sp>
      <p:sp>
        <p:nvSpPr>
          <p:cNvPr id="14" name="TextBox 14"/>
          <p:cNvSpPr txBox="1"/>
          <p:nvPr/>
        </p:nvSpPr>
        <p:spPr>
          <a:xfrm>
            <a:off x="495300" y="4826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5.1: Evaluation Metrics</a:t>
            </a:r>
            <a:endParaRPr lang="en-US"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t="1000" b="1000"/>
          <a:stretch>
            <a:fillRect/>
          </a:stretch>
        </p:blipFill>
        <p:spPr>
          <a:xfrm rot="3900001">
            <a:off x="2946400" y="1358900"/>
            <a:ext cx="749300" cy="762000"/>
          </a:xfrm>
          <a:prstGeom prst="rect">
            <a:avLst/>
          </a:prstGeom>
        </p:spPr>
      </p:pic>
      <p:pic>
        <p:nvPicPr>
          <p:cNvPr id="5" name="Picture 5"/>
          <p:cNvPicPr>
            <a:picLocks noChangeAspect="1"/>
          </p:cNvPicPr>
          <p:nvPr/>
        </p:nvPicPr>
        <p:blipFill>
          <a:blip r:embed="rId4"/>
          <a:srcRect t="1000" b="1000"/>
          <a:stretch>
            <a:fillRect/>
          </a:stretch>
        </p:blipFill>
        <p:spPr>
          <a:xfrm rot="1559999">
            <a:off x="5702300" y="1371600"/>
            <a:ext cx="749300" cy="762000"/>
          </a:xfrm>
          <a:prstGeom prst="rect">
            <a:avLst/>
          </a:prstGeom>
        </p:spPr>
      </p:pic>
      <p:sp>
        <p:nvSpPr>
          <p:cNvPr id="6" name="TextBox 6"/>
          <p:cNvSpPr txBox="1"/>
          <p:nvPr/>
        </p:nvSpPr>
        <p:spPr>
          <a:xfrm>
            <a:off x="495300" y="3581400"/>
            <a:ext cx="2946400" cy="1346200"/>
          </a:xfrm>
          <a:prstGeom prst="rect">
            <a:avLst/>
          </a:prstGeom>
          <a:solidFill>
            <a:srgbClr val="000000">
              <a:alpha val="0"/>
            </a:srgbClr>
          </a:solidFill>
        </p:spPr>
        <p:txBody>
          <a:bodyPr lIns="0" tIns="0" rIns="0" bIns="0" rtlCol="0" anchor="ctr"/>
          <a:lstStyle/>
          <a:p>
            <a:pPr indent="0" algn="ctr">
              <a:lnSpc>
                <a:spcPct val="150000"/>
              </a:lnSpc>
              <a:defRPr/>
            </a:pPr>
            <a:r>
              <a:rPr lang="en-US" sz="1400" b="0">
                <a:solidFill>
                  <a:srgbClr val="FFFFFF"/>
                </a:solidFill>
                <a:latin typeface="微软雅黑"/>
              </a:rPr>
              <a:t>Graphical representation of average scores and survival times aids in tracking the AI agent's learning progress and identifying areas for improvement.</a:t>
            </a:r>
            <a:endParaRPr lang="en-US" sz="1100"/>
          </a:p>
        </p:txBody>
      </p:sp>
      <p:sp>
        <p:nvSpPr>
          <p:cNvPr id="7" name="TextBox 7"/>
          <p:cNvSpPr txBox="1"/>
          <p:nvPr/>
        </p:nvSpPr>
        <p:spPr>
          <a:xfrm>
            <a:off x="495300" y="2578100"/>
            <a:ext cx="2946400" cy="5080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Performance Metrics Visualization</a:t>
            </a:r>
            <a:endParaRPr lang="en-US" sz="1100"/>
          </a:p>
        </p:txBody>
      </p:sp>
      <p:sp>
        <p:nvSpPr>
          <p:cNvPr id="8" name="TextBox 8"/>
          <p:cNvSpPr txBox="1"/>
          <p:nvPr/>
        </p:nvSpPr>
        <p:spPr>
          <a:xfrm>
            <a:off x="6616700" y="2578100"/>
            <a:ext cx="2946400" cy="5080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Advanced Visualization Tools</a:t>
            </a:r>
            <a:endParaRPr lang="en-US" sz="1100"/>
          </a:p>
        </p:txBody>
      </p:sp>
      <p:sp>
        <p:nvSpPr>
          <p:cNvPr id="9" name="TextBox 9"/>
          <p:cNvSpPr txBox="1"/>
          <p:nvPr/>
        </p:nvSpPr>
        <p:spPr>
          <a:xfrm>
            <a:off x="3568700" y="2578100"/>
            <a:ext cx="29464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Gameplay Replay Analysis</a:t>
            </a:r>
            <a:endParaRPr lang="en-US" sz="1100"/>
          </a:p>
        </p:txBody>
      </p:sp>
      <p:sp>
        <p:nvSpPr>
          <p:cNvPr id="10" name="TextBox 10"/>
          <p:cNvSpPr txBox="1"/>
          <p:nvPr/>
        </p:nvSpPr>
        <p:spPr>
          <a:xfrm>
            <a:off x="3568700" y="3581400"/>
            <a:ext cx="2946400" cy="1612900"/>
          </a:xfrm>
          <a:prstGeom prst="rect">
            <a:avLst/>
          </a:prstGeom>
          <a:solidFill>
            <a:srgbClr val="000000">
              <a:alpha val="0"/>
            </a:srgbClr>
          </a:solidFill>
        </p:spPr>
        <p:txBody>
          <a:bodyPr lIns="0" tIns="0" rIns="0" bIns="0" rtlCol="0" anchor="ctr"/>
          <a:lstStyle/>
          <a:p>
            <a:pPr indent="0" algn="ctr">
              <a:lnSpc>
                <a:spcPct val="150000"/>
              </a:lnSpc>
              <a:defRPr/>
            </a:pPr>
            <a:r>
              <a:rPr lang="en-US" sz="1400" b="0">
                <a:solidFill>
                  <a:srgbClr val="FFFFFF"/>
                </a:solidFill>
                <a:latin typeface="微软雅黑"/>
              </a:rPr>
              <a:t>Performance replay allows stakeholders to observe the AI's decision-making process, highlighting successful strategies and mistakes for further refinement.</a:t>
            </a:r>
            <a:endParaRPr lang="en-US" sz="1100"/>
          </a:p>
        </p:txBody>
      </p:sp>
      <p:sp>
        <p:nvSpPr>
          <p:cNvPr id="11" name="TextBox 11"/>
          <p:cNvSpPr txBox="1"/>
          <p:nvPr/>
        </p:nvSpPr>
        <p:spPr>
          <a:xfrm>
            <a:off x="6616700" y="3581400"/>
            <a:ext cx="2946400" cy="1612900"/>
          </a:xfrm>
          <a:prstGeom prst="rect">
            <a:avLst/>
          </a:prstGeom>
          <a:solidFill>
            <a:srgbClr val="000000">
              <a:alpha val="0"/>
            </a:srgbClr>
          </a:solidFill>
        </p:spPr>
        <p:txBody>
          <a:bodyPr lIns="0" tIns="0" rIns="0" bIns="0" rtlCol="0" anchor="ctr"/>
          <a:lstStyle/>
          <a:p>
            <a:pPr indent="0" algn="ctr">
              <a:lnSpc>
                <a:spcPct val="150000"/>
              </a:lnSpc>
              <a:defRPr/>
            </a:pPr>
            <a:r>
              <a:rPr lang="en-US" sz="1400" b="0">
                <a:solidFill>
                  <a:srgbClr val="FFFFFF"/>
                </a:solidFill>
                <a:latin typeface="微软雅黑"/>
              </a:rPr>
              <a:t>Utilizing libraries like Matplotlib and OpenCV enhances the clarity and interactivity of visualizations, facilitating deeper insights into the AI agent's performance dynamics.</a:t>
            </a:r>
            <a:endParaRPr lang="en-US" sz="1100"/>
          </a:p>
        </p:txBody>
      </p:sp>
      <p:pic>
        <p:nvPicPr>
          <p:cNvPr id="12" name="Picture 12"/>
          <p:cNvPicPr>
            <a:picLocks noChangeAspect="1"/>
          </p:cNvPicPr>
          <p:nvPr/>
        </p:nvPicPr>
        <p:blipFill>
          <a:blip r:embed="rId5"/>
          <a:srcRect/>
          <a:stretch>
            <a:fillRect/>
          </a:stretch>
        </p:blipFill>
        <p:spPr>
          <a:xfrm>
            <a:off x="1689100" y="1701800"/>
            <a:ext cx="558800" cy="558800"/>
          </a:xfrm>
          <a:prstGeom prst="rect">
            <a:avLst/>
          </a:prstGeom>
        </p:spPr>
      </p:pic>
      <p:pic>
        <p:nvPicPr>
          <p:cNvPr id="13" name="Picture 13"/>
          <p:cNvPicPr>
            <a:picLocks noChangeAspect="1"/>
          </p:cNvPicPr>
          <p:nvPr/>
        </p:nvPicPr>
        <p:blipFill>
          <a:blip r:embed="rId6"/>
          <a:srcRect/>
          <a:stretch>
            <a:fillRect/>
          </a:stretch>
        </p:blipFill>
        <p:spPr>
          <a:xfrm>
            <a:off x="4711700" y="1701800"/>
            <a:ext cx="558800" cy="558800"/>
          </a:xfrm>
          <a:prstGeom prst="rect">
            <a:avLst/>
          </a:prstGeom>
        </p:spPr>
      </p:pic>
      <p:pic>
        <p:nvPicPr>
          <p:cNvPr id="14" name="Picture 14"/>
          <p:cNvPicPr>
            <a:picLocks noChangeAspect="1"/>
          </p:cNvPicPr>
          <p:nvPr/>
        </p:nvPicPr>
        <p:blipFill>
          <a:blip r:embed="rId7"/>
          <a:srcRect/>
          <a:stretch>
            <a:fillRect/>
          </a:stretch>
        </p:blipFill>
        <p:spPr>
          <a:xfrm>
            <a:off x="7721600" y="1701800"/>
            <a:ext cx="558800" cy="558800"/>
          </a:xfrm>
          <a:prstGeom prst="rect">
            <a:avLst/>
          </a:prstGeom>
        </p:spPr>
      </p:pic>
      <p:sp>
        <p:nvSpPr>
          <p:cNvPr id="15" name="TextBox 15"/>
          <p:cNvSpPr txBox="1"/>
          <p:nvPr/>
        </p:nvSpPr>
        <p:spPr>
          <a:xfrm>
            <a:off x="495300" y="4826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5.2: Visualization Techniques</a:t>
            </a:r>
            <a:endParaRPr lang="en-US"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sp>
        <p:nvSpPr>
          <p:cNvPr id="4" name="TextBox 4"/>
          <p:cNvSpPr txBox="1"/>
          <p:nvPr/>
        </p:nvSpPr>
        <p:spPr>
          <a:xfrm>
            <a:off x="584200" y="1346200"/>
            <a:ext cx="6375400" cy="317500"/>
          </a:xfrm>
          <a:prstGeom prst="rect">
            <a:avLst/>
          </a:prstGeom>
          <a:solidFill>
            <a:srgbClr val="000000">
              <a:alpha val="0"/>
            </a:srgbClr>
          </a:solidFill>
        </p:spPr>
        <p:txBody>
          <a:bodyPr lIns="0" tIns="0" rIns="0" bIns="0" rtlCol="0" anchor="ctr"/>
          <a:lstStyle/>
          <a:p>
            <a:pPr indent="0" algn="l">
              <a:lnSpc>
                <a:spcPct val="171428"/>
              </a:lnSpc>
              <a:defRPr/>
            </a:pPr>
            <a:r>
              <a:rPr lang="en-US" sz="1400" b="1">
                <a:solidFill>
                  <a:srgbClr val="FFFFFF"/>
                </a:solidFill>
                <a:latin typeface="微软雅黑"/>
              </a:rPr>
              <a:t>Enhanced Learning Efficiency</a:t>
            </a:r>
            <a:endParaRPr lang="en-US" sz="1100"/>
          </a:p>
        </p:txBody>
      </p:sp>
      <p:sp>
        <p:nvSpPr>
          <p:cNvPr id="5" name="TextBox 5"/>
          <p:cNvSpPr txBox="1"/>
          <p:nvPr/>
        </p:nvSpPr>
        <p:spPr>
          <a:xfrm>
            <a:off x="584200" y="1739900"/>
            <a:ext cx="6375400" cy="6985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Implementing prioritized experience replay can significantly improve the AI's learning efficiency by focusing on experiences that yield the highest learning value, thus accelerating convergence to optimal strategies.</a:t>
            </a:r>
            <a:endParaRPr lang="en-US" sz="1100"/>
          </a:p>
        </p:txBody>
      </p:sp>
      <p:pic>
        <p:nvPicPr>
          <p:cNvPr id="6" name="Picture 6"/>
          <p:cNvPicPr>
            <a:picLocks noChangeAspect="1"/>
          </p:cNvPicPr>
          <p:nvPr/>
        </p:nvPicPr>
        <p:blipFill>
          <a:blip r:embed="rId3"/>
          <a:srcRect l="1000" r="1000"/>
          <a:stretch>
            <a:fillRect/>
          </a:stretch>
        </p:blipFill>
        <p:spPr>
          <a:xfrm>
            <a:off x="7264400" y="1231900"/>
            <a:ext cx="2286000" cy="1282700"/>
          </a:xfrm>
          <a:prstGeom prst="rect">
            <a:avLst/>
          </a:prstGeom>
        </p:spPr>
      </p:pic>
      <p:sp>
        <p:nvSpPr>
          <p:cNvPr id="7" name="TextBox 7"/>
          <p:cNvSpPr txBox="1"/>
          <p:nvPr/>
        </p:nvSpPr>
        <p:spPr>
          <a:xfrm>
            <a:off x="584200" y="2755900"/>
            <a:ext cx="6375400" cy="317500"/>
          </a:xfrm>
          <a:prstGeom prst="rect">
            <a:avLst/>
          </a:prstGeom>
          <a:solidFill>
            <a:srgbClr val="000000">
              <a:alpha val="0"/>
            </a:srgbClr>
          </a:solidFill>
        </p:spPr>
        <p:txBody>
          <a:bodyPr lIns="0" tIns="0" rIns="0" bIns="0" rtlCol="0" anchor="ctr"/>
          <a:lstStyle/>
          <a:p>
            <a:pPr indent="0" algn="l">
              <a:lnSpc>
                <a:spcPct val="171428"/>
              </a:lnSpc>
              <a:defRPr/>
            </a:pPr>
            <a:r>
              <a:rPr lang="en-US" sz="1400" b="1">
                <a:solidFill>
                  <a:srgbClr val="FFFFFF"/>
                </a:solidFill>
                <a:latin typeface="微软雅黑"/>
              </a:rPr>
              <a:t>Improved State Understanding</a:t>
            </a:r>
            <a:endParaRPr lang="en-US" sz="1100"/>
          </a:p>
        </p:txBody>
      </p:sp>
      <p:sp>
        <p:nvSpPr>
          <p:cNvPr id="8" name="TextBox 8"/>
          <p:cNvSpPr txBox="1"/>
          <p:nvPr/>
        </p:nvSpPr>
        <p:spPr>
          <a:xfrm>
            <a:off x="584200" y="3162300"/>
            <a:ext cx="6375400" cy="6985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Utilizing image segmentation techniques will allow the AI to better interpret the game environment, leading to more informed decision-making and enhanced gameplay strategies through a richer state representation.</a:t>
            </a:r>
            <a:endParaRPr lang="en-US" sz="1100"/>
          </a:p>
        </p:txBody>
      </p:sp>
      <p:pic>
        <p:nvPicPr>
          <p:cNvPr id="9" name="Picture 9"/>
          <p:cNvPicPr>
            <a:picLocks noChangeAspect="1"/>
          </p:cNvPicPr>
          <p:nvPr/>
        </p:nvPicPr>
        <p:blipFill>
          <a:blip r:embed="rId4"/>
          <a:srcRect l="1000" r="1000"/>
          <a:stretch>
            <a:fillRect/>
          </a:stretch>
        </p:blipFill>
        <p:spPr>
          <a:xfrm>
            <a:off x="7277100" y="2654300"/>
            <a:ext cx="2286000" cy="1282700"/>
          </a:xfrm>
          <a:prstGeom prst="rect">
            <a:avLst/>
          </a:prstGeom>
        </p:spPr>
      </p:pic>
      <p:sp>
        <p:nvSpPr>
          <p:cNvPr id="10" name="TextBox 10"/>
          <p:cNvSpPr txBox="1"/>
          <p:nvPr/>
        </p:nvSpPr>
        <p:spPr>
          <a:xfrm>
            <a:off x="571500" y="4229100"/>
            <a:ext cx="6375400" cy="317500"/>
          </a:xfrm>
          <a:prstGeom prst="rect">
            <a:avLst/>
          </a:prstGeom>
          <a:solidFill>
            <a:srgbClr val="000000">
              <a:alpha val="0"/>
            </a:srgbClr>
          </a:solidFill>
        </p:spPr>
        <p:txBody>
          <a:bodyPr lIns="0" tIns="0" rIns="0" bIns="0" rtlCol="0" anchor="ctr"/>
          <a:lstStyle/>
          <a:p>
            <a:pPr indent="0" algn="l">
              <a:lnSpc>
                <a:spcPct val="171428"/>
              </a:lnSpc>
              <a:defRPr/>
            </a:pPr>
            <a:r>
              <a:rPr lang="en-US" sz="1400" b="1">
                <a:solidFill>
                  <a:srgbClr val="FFFFFF"/>
                </a:solidFill>
                <a:latin typeface="微软雅黑"/>
              </a:rPr>
              <a:t>Structured Learning Progression</a:t>
            </a:r>
            <a:endParaRPr lang="en-US" sz="1100"/>
          </a:p>
        </p:txBody>
      </p:sp>
      <p:sp>
        <p:nvSpPr>
          <p:cNvPr id="11" name="TextBox 11"/>
          <p:cNvSpPr txBox="1"/>
          <p:nvPr/>
        </p:nvSpPr>
        <p:spPr>
          <a:xfrm>
            <a:off x="571500" y="4622800"/>
            <a:ext cx="6375400" cy="6985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Integrating curriculum learning will facilitate a gradual skill acquisition process for the AI, enabling it to master simpler tasks before tackling more complex challenges, thereby improving overall performance stability.</a:t>
            </a:r>
            <a:endParaRPr lang="en-US" sz="1100"/>
          </a:p>
        </p:txBody>
      </p:sp>
      <p:pic>
        <p:nvPicPr>
          <p:cNvPr id="12" name="Picture 12"/>
          <p:cNvPicPr>
            <a:picLocks noChangeAspect="1"/>
          </p:cNvPicPr>
          <p:nvPr/>
        </p:nvPicPr>
        <p:blipFill>
          <a:blip r:embed="rId5"/>
          <a:srcRect t="4000" b="4000"/>
          <a:stretch>
            <a:fillRect/>
          </a:stretch>
        </p:blipFill>
        <p:spPr>
          <a:xfrm>
            <a:off x="7264400" y="4114800"/>
            <a:ext cx="2286000" cy="1282700"/>
          </a:xfrm>
          <a:prstGeom prst="rect">
            <a:avLst/>
          </a:prstGeom>
        </p:spPr>
      </p:pic>
      <p:sp>
        <p:nvSpPr>
          <p:cNvPr id="13" name="TextBox 13"/>
          <p:cNvSpPr txBox="1"/>
          <p:nvPr/>
        </p:nvSpPr>
        <p:spPr>
          <a:xfrm>
            <a:off x="495300" y="4826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5.3: Future Improvements</a:t>
            </a:r>
            <a:endParaRPr lang="en-US"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375900" cy="5842000"/>
          </a:xfrm>
          <a:prstGeom prst="rect">
            <a:avLst/>
          </a:prstGeom>
        </p:spPr>
      </p:pic>
      <p:sp>
        <p:nvSpPr>
          <p:cNvPr id="4" name="TextBox 4"/>
          <p:cNvSpPr txBox="1"/>
          <p:nvPr/>
        </p:nvSpPr>
        <p:spPr>
          <a:xfrm>
            <a:off x="1270000" y="2527300"/>
            <a:ext cx="7810500" cy="3810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Conclusion</a:t>
            </a:r>
            <a:endParaRPr lang="en-US" sz="1100"/>
          </a:p>
        </p:txBody>
      </p:sp>
      <p:sp>
        <p:nvSpPr>
          <p:cNvPr id="5" name="TextBox 5"/>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6</a:t>
            </a:r>
            <a:endParaRPr lang="en-US"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a:stretch>
            <a:fillRect/>
          </a:stretch>
        </p:blipFill>
        <p:spPr>
          <a:xfrm rot="599999">
            <a:off x="5892800" y="1206500"/>
            <a:ext cx="3416300" cy="3416300"/>
          </a:xfrm>
          <a:prstGeom prst="rect">
            <a:avLst/>
          </a:prstGeom>
        </p:spPr>
      </p:pic>
      <p:sp>
        <p:nvSpPr>
          <p:cNvPr id="5" name="TextBox 5"/>
          <p:cNvSpPr txBox="1"/>
          <p:nvPr/>
        </p:nvSpPr>
        <p:spPr>
          <a:xfrm>
            <a:off x="431800" y="1206500"/>
            <a:ext cx="52197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6.1: Key Learnings</a:t>
            </a:r>
            <a:endParaRPr lang="en-US" sz="1100"/>
          </a:p>
        </p:txBody>
      </p:sp>
      <p:sp>
        <p:nvSpPr>
          <p:cNvPr id="6" name="AutoShape 6"/>
          <p:cNvSpPr/>
          <p:nvPr/>
        </p:nvSpPr>
        <p:spPr>
          <a:xfrm>
            <a:off x="431800" y="2641600"/>
            <a:ext cx="622300" cy="12700"/>
          </a:xfrm>
          <a:prstGeom prst="rect">
            <a:avLst/>
          </a:prstGeom>
          <a:solidFill>
            <a:srgbClr val="000000"/>
          </a:solidFill>
        </p:spPr>
        <p:txBody>
          <a:bodyPr/>
          <a:lstStyle/>
          <a:p>
            <a:endParaRPr lang="en-US"/>
          </a:p>
        </p:txBody>
      </p:sp>
      <p:sp>
        <p:nvSpPr>
          <p:cNvPr id="7" name="TextBox 7"/>
          <p:cNvSpPr txBox="1"/>
          <p:nvPr/>
        </p:nvSpPr>
        <p:spPr>
          <a:xfrm>
            <a:off x="431800" y="2755900"/>
            <a:ext cx="52197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Reinforcement Learning Insights</a:t>
            </a:r>
            <a:endParaRPr lang="en-US" sz="1100"/>
          </a:p>
        </p:txBody>
      </p:sp>
      <p:sp>
        <p:nvSpPr>
          <p:cNvPr id="8" name="TextBox 8"/>
          <p:cNvSpPr txBox="1"/>
          <p:nvPr/>
        </p:nvSpPr>
        <p:spPr>
          <a:xfrm>
            <a:off x="431800" y="3530600"/>
            <a:ext cx="5219700" cy="1828800"/>
          </a:xfrm>
          <a:prstGeom prst="rect">
            <a:avLst/>
          </a:prstGeom>
          <a:solidFill>
            <a:srgbClr val="000000">
              <a:alpha val="0"/>
            </a:srgbClr>
          </a:solidFill>
        </p:spPr>
        <p:txBody>
          <a:bodyPr lIns="0" tIns="0" rIns="0" bIns="0" rtlCol="0" anchor="ctr"/>
          <a:lstStyle/>
          <a:p>
            <a:pPr indent="0" algn="l">
              <a:lnSpc>
                <a:spcPct val="150000"/>
              </a:lnSpc>
              <a:defRPr/>
            </a:pPr>
            <a:r>
              <a:rPr lang="en-US" sz="1600" b="0">
                <a:solidFill>
                  <a:srgbClr val="FFFFFF"/>
                </a:solidFill>
                <a:latin typeface="微软雅黑"/>
              </a:rPr>
              <a:t>The project highlights the transformative potential of reinforcement learning in gaming, demonstrating how iterative feedback mechanisms and reward structures can significantly enhance AI agent performance and adaptability in complex environments like Flappy Bird.</a:t>
            </a:r>
            <a:endParaRPr lang="en-US"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l="1000" r="1000"/>
          <a:stretch>
            <a:fillRect/>
          </a:stretch>
        </p:blipFill>
        <p:spPr>
          <a:xfrm>
            <a:off x="317500" y="114300"/>
            <a:ext cx="3314700" cy="5588000"/>
          </a:xfrm>
          <a:prstGeom prst="rect">
            <a:avLst/>
          </a:prstGeom>
        </p:spPr>
      </p:pic>
      <p:pic>
        <p:nvPicPr>
          <p:cNvPr id="5" name="Picture 5"/>
          <p:cNvPicPr>
            <a:picLocks noChangeAspect="1"/>
          </p:cNvPicPr>
          <p:nvPr/>
        </p:nvPicPr>
        <p:blipFill>
          <a:blip r:embed="rId4"/>
          <a:srcRect t="3000" b="3000"/>
          <a:stretch>
            <a:fillRect/>
          </a:stretch>
        </p:blipFill>
        <p:spPr>
          <a:xfrm>
            <a:off x="3784600" y="3289300"/>
            <a:ext cx="1028700" cy="63500"/>
          </a:xfrm>
          <a:prstGeom prst="rect">
            <a:avLst/>
          </a:prstGeom>
        </p:spPr>
      </p:pic>
      <p:pic>
        <p:nvPicPr>
          <p:cNvPr id="6" name="Picture 6"/>
          <p:cNvPicPr>
            <a:picLocks noChangeAspect="1"/>
          </p:cNvPicPr>
          <p:nvPr/>
        </p:nvPicPr>
        <p:blipFill>
          <a:blip r:embed="rId5"/>
          <a:srcRect t="1000" b="1000"/>
          <a:stretch>
            <a:fillRect/>
          </a:stretch>
        </p:blipFill>
        <p:spPr>
          <a:xfrm>
            <a:off x="3797300" y="1778000"/>
            <a:ext cx="977900" cy="698500"/>
          </a:xfrm>
          <a:prstGeom prst="rect">
            <a:avLst/>
          </a:prstGeom>
        </p:spPr>
      </p:pic>
      <p:pic>
        <p:nvPicPr>
          <p:cNvPr id="7" name="Picture 7"/>
          <p:cNvPicPr>
            <a:picLocks noChangeAspect="1"/>
          </p:cNvPicPr>
          <p:nvPr/>
        </p:nvPicPr>
        <p:blipFill>
          <a:blip r:embed="rId6"/>
          <a:srcRect l="1000" r="1000"/>
          <a:stretch>
            <a:fillRect/>
          </a:stretch>
        </p:blipFill>
        <p:spPr>
          <a:xfrm>
            <a:off x="3822700" y="4076700"/>
            <a:ext cx="952500" cy="711200"/>
          </a:xfrm>
          <a:prstGeom prst="rect">
            <a:avLst/>
          </a:prstGeom>
        </p:spPr>
      </p:pic>
      <p:pic>
        <p:nvPicPr>
          <p:cNvPr id="8" name="Picture 8"/>
          <p:cNvPicPr>
            <a:picLocks noChangeAspect="1"/>
          </p:cNvPicPr>
          <p:nvPr/>
        </p:nvPicPr>
        <p:blipFill>
          <a:blip r:embed="rId7"/>
          <a:srcRect/>
          <a:stretch>
            <a:fillRect/>
          </a:stretch>
        </p:blipFill>
        <p:spPr>
          <a:xfrm>
            <a:off x="4940300" y="1511300"/>
            <a:ext cx="558800" cy="558800"/>
          </a:xfrm>
          <a:prstGeom prst="rect">
            <a:avLst/>
          </a:prstGeom>
        </p:spPr>
      </p:pic>
      <p:pic>
        <p:nvPicPr>
          <p:cNvPr id="9" name="Picture 9"/>
          <p:cNvPicPr>
            <a:picLocks noChangeAspect="1"/>
          </p:cNvPicPr>
          <p:nvPr/>
        </p:nvPicPr>
        <p:blipFill>
          <a:blip r:embed="rId8"/>
          <a:srcRect/>
          <a:stretch>
            <a:fillRect/>
          </a:stretch>
        </p:blipFill>
        <p:spPr>
          <a:xfrm>
            <a:off x="4940300" y="3048000"/>
            <a:ext cx="558800" cy="558800"/>
          </a:xfrm>
          <a:prstGeom prst="rect">
            <a:avLst/>
          </a:prstGeom>
        </p:spPr>
      </p:pic>
      <p:pic>
        <p:nvPicPr>
          <p:cNvPr id="10" name="Picture 10"/>
          <p:cNvPicPr>
            <a:picLocks noChangeAspect="1"/>
          </p:cNvPicPr>
          <p:nvPr/>
        </p:nvPicPr>
        <p:blipFill>
          <a:blip r:embed="rId9"/>
          <a:srcRect/>
          <a:stretch>
            <a:fillRect/>
          </a:stretch>
        </p:blipFill>
        <p:spPr>
          <a:xfrm>
            <a:off x="4940300" y="4584700"/>
            <a:ext cx="558800" cy="558800"/>
          </a:xfrm>
          <a:prstGeom prst="rect">
            <a:avLst/>
          </a:prstGeom>
        </p:spPr>
      </p:pic>
      <p:sp>
        <p:nvSpPr>
          <p:cNvPr id="11" name="TextBox 11"/>
          <p:cNvSpPr txBox="1"/>
          <p:nvPr/>
        </p:nvSpPr>
        <p:spPr>
          <a:xfrm>
            <a:off x="3962400" y="368300"/>
            <a:ext cx="59182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6.2: Challenges Encountered</a:t>
            </a:r>
            <a:endParaRPr lang="en-US" sz="1100"/>
          </a:p>
        </p:txBody>
      </p:sp>
      <p:sp>
        <p:nvSpPr>
          <p:cNvPr id="12" name="TextBox 12"/>
          <p:cNvSpPr txBox="1"/>
          <p:nvPr/>
        </p:nvSpPr>
        <p:spPr>
          <a:xfrm>
            <a:off x="5588000" y="1384300"/>
            <a:ext cx="43053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Model Adaptation Complexity</a:t>
            </a:r>
            <a:endParaRPr lang="en-US" sz="1100"/>
          </a:p>
        </p:txBody>
      </p:sp>
      <p:sp>
        <p:nvSpPr>
          <p:cNvPr id="13" name="TextBox 13"/>
          <p:cNvSpPr txBox="1"/>
          <p:nvPr/>
        </p:nvSpPr>
        <p:spPr>
          <a:xfrm>
            <a:off x="5600700" y="1981200"/>
            <a:ext cx="4305300" cy="4699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Adapting MobileNetV2 for Flappy Bird required intricate modifications to align with reinforcement learning needs.</a:t>
            </a:r>
            <a:endParaRPr lang="en-US" sz="1100"/>
          </a:p>
        </p:txBody>
      </p:sp>
      <p:sp>
        <p:nvSpPr>
          <p:cNvPr id="14" name="TextBox 14"/>
          <p:cNvSpPr txBox="1"/>
          <p:nvPr/>
        </p:nvSpPr>
        <p:spPr>
          <a:xfrm>
            <a:off x="5600700" y="2908300"/>
            <a:ext cx="43053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Hyperparameter Optimization Difficulties</a:t>
            </a:r>
            <a:endParaRPr lang="en-US" sz="1100"/>
          </a:p>
        </p:txBody>
      </p:sp>
      <p:sp>
        <p:nvSpPr>
          <p:cNvPr id="15" name="TextBox 15"/>
          <p:cNvSpPr txBox="1"/>
          <p:nvPr/>
        </p:nvSpPr>
        <p:spPr>
          <a:xfrm>
            <a:off x="5626100" y="3505200"/>
            <a:ext cx="4305300" cy="4699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Tuning critical hyperparameters under time constraints complicated the training process and model performance.</a:t>
            </a:r>
            <a:endParaRPr lang="en-US" sz="1100"/>
          </a:p>
        </p:txBody>
      </p:sp>
      <p:sp>
        <p:nvSpPr>
          <p:cNvPr id="16" name="TextBox 16"/>
          <p:cNvSpPr txBox="1"/>
          <p:nvPr/>
        </p:nvSpPr>
        <p:spPr>
          <a:xfrm>
            <a:off x="5613400" y="4457700"/>
            <a:ext cx="43053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Balancing Exploration and Exploitation</a:t>
            </a:r>
            <a:endParaRPr lang="en-US" sz="1100"/>
          </a:p>
        </p:txBody>
      </p:sp>
      <p:sp>
        <p:nvSpPr>
          <p:cNvPr id="17" name="TextBox 17"/>
          <p:cNvSpPr txBox="1"/>
          <p:nvPr/>
        </p:nvSpPr>
        <p:spPr>
          <a:xfrm>
            <a:off x="5613400" y="5016500"/>
            <a:ext cx="4305300" cy="698500"/>
          </a:xfrm>
          <a:prstGeom prst="rect">
            <a:avLst/>
          </a:prstGeom>
          <a:solidFill>
            <a:srgbClr val="000000">
              <a:alpha val="0"/>
            </a:srgbClr>
          </a:solidFill>
        </p:spPr>
        <p:txBody>
          <a:bodyPr lIns="0" tIns="0" rIns="0" bIns="0" rtlCol="0" anchor="ctr"/>
          <a:lstStyle/>
          <a:p>
            <a:pPr indent="0" algn="l">
              <a:lnSpc>
                <a:spcPct val="150000"/>
              </a:lnSpc>
              <a:defRPr/>
            </a:pPr>
            <a:r>
              <a:rPr lang="en-US" sz="1200" b="0">
                <a:solidFill>
                  <a:srgbClr val="FFFFFF"/>
                </a:solidFill>
                <a:latin typeface="微软雅黑"/>
              </a:rPr>
              <a:t>Ensuring effective exploration while optimizing learned behaviors posed significant challenges during agent training.</a:t>
            </a:r>
            <a:endParaRPr lang="en-US"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l="1000" r="1000"/>
          <a:stretch>
            <a:fillRect/>
          </a:stretch>
        </p:blipFill>
        <p:spPr>
          <a:xfrm>
            <a:off x="3860800" y="2159000"/>
            <a:ext cx="1003300" cy="2895600"/>
          </a:xfrm>
          <a:prstGeom prst="rect">
            <a:avLst/>
          </a:prstGeom>
        </p:spPr>
      </p:pic>
      <p:pic>
        <p:nvPicPr>
          <p:cNvPr id="5" name="Picture 5"/>
          <p:cNvPicPr>
            <a:picLocks noChangeAspect="1"/>
          </p:cNvPicPr>
          <p:nvPr/>
        </p:nvPicPr>
        <p:blipFill>
          <a:blip r:embed="rId4"/>
          <a:srcRect l="1000" r="1000"/>
          <a:stretch>
            <a:fillRect/>
          </a:stretch>
        </p:blipFill>
        <p:spPr>
          <a:xfrm>
            <a:off x="5168900" y="1600200"/>
            <a:ext cx="1003300" cy="3530600"/>
          </a:xfrm>
          <a:prstGeom prst="rect">
            <a:avLst/>
          </a:prstGeom>
        </p:spPr>
      </p:pic>
      <p:sp>
        <p:nvSpPr>
          <p:cNvPr id="6" name="TextBox 6"/>
          <p:cNvSpPr txBox="1"/>
          <p:nvPr/>
        </p:nvSpPr>
        <p:spPr>
          <a:xfrm>
            <a:off x="6324600" y="2362200"/>
            <a:ext cx="3492500" cy="18796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Implementing adaptive learning mechanisms, such as dynamic reward shaping, can optimize training efficiency by tailoring feedback based on agent performance, promoting faster skill acquisition and improved gameplay outcomes.</a:t>
            </a:r>
            <a:endParaRPr lang="en-US" sz="1100"/>
          </a:p>
        </p:txBody>
      </p:sp>
      <p:sp>
        <p:nvSpPr>
          <p:cNvPr id="7" name="TextBox 7"/>
          <p:cNvSpPr txBox="1"/>
          <p:nvPr/>
        </p:nvSpPr>
        <p:spPr>
          <a:xfrm>
            <a:off x="6324600" y="1651000"/>
            <a:ext cx="3632200" cy="304800"/>
          </a:xfrm>
          <a:prstGeom prst="rect">
            <a:avLst/>
          </a:prstGeom>
          <a:solidFill>
            <a:srgbClr val="000000">
              <a:alpha val="0"/>
            </a:srgbClr>
          </a:solidFill>
        </p:spPr>
        <p:txBody>
          <a:bodyPr lIns="0" tIns="0" rIns="0" bIns="0" rtlCol="0" anchor="ctr"/>
          <a:lstStyle/>
          <a:p>
            <a:pPr indent="0" algn="l">
              <a:lnSpc>
                <a:spcPct val="121428"/>
              </a:lnSpc>
              <a:defRPr/>
            </a:pPr>
            <a:r>
              <a:rPr lang="en-US" sz="1400" b="1">
                <a:solidFill>
                  <a:srgbClr val="FFFFFF"/>
                </a:solidFill>
                <a:latin typeface="微软雅黑"/>
              </a:rPr>
              <a:t>Adaptive Learning Mechanisms</a:t>
            </a:r>
            <a:endParaRPr lang="en-US" sz="1100"/>
          </a:p>
        </p:txBody>
      </p:sp>
      <p:sp>
        <p:nvSpPr>
          <p:cNvPr id="8" name="TextBox 8"/>
          <p:cNvSpPr txBox="1"/>
          <p:nvPr/>
        </p:nvSpPr>
        <p:spPr>
          <a:xfrm>
            <a:off x="266700" y="3009900"/>
            <a:ext cx="3416300" cy="18796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Exploring advanced multi-agent dynamics could lead to emergent behaviors, fostering collaboration and competition among AI agents, ultimately enhancing their strategic capabilities in complex gaming scenarios.</a:t>
            </a:r>
            <a:endParaRPr lang="en-US" sz="1100"/>
          </a:p>
        </p:txBody>
      </p:sp>
      <p:sp>
        <p:nvSpPr>
          <p:cNvPr id="9" name="TextBox 9"/>
          <p:cNvSpPr txBox="1"/>
          <p:nvPr/>
        </p:nvSpPr>
        <p:spPr>
          <a:xfrm>
            <a:off x="266700" y="2362200"/>
            <a:ext cx="3416300" cy="304800"/>
          </a:xfrm>
          <a:prstGeom prst="rect">
            <a:avLst/>
          </a:prstGeom>
          <a:solidFill>
            <a:srgbClr val="000000">
              <a:alpha val="0"/>
            </a:srgbClr>
          </a:solidFill>
        </p:spPr>
        <p:txBody>
          <a:bodyPr lIns="0" tIns="0" rIns="0" bIns="0" rtlCol="0" anchor="ctr"/>
          <a:lstStyle/>
          <a:p>
            <a:pPr indent="0" algn="l">
              <a:lnSpc>
                <a:spcPct val="121428"/>
              </a:lnSpc>
              <a:defRPr/>
            </a:pPr>
            <a:r>
              <a:rPr lang="en-US" sz="1400" b="1">
                <a:solidFill>
                  <a:srgbClr val="FFFFFF"/>
                </a:solidFill>
                <a:latin typeface="微软雅黑"/>
              </a:rPr>
              <a:t>Enhanced Multi-Agent Dynamics</a:t>
            </a:r>
            <a:endParaRPr lang="en-US" sz="1100"/>
          </a:p>
        </p:txBody>
      </p:sp>
      <p:sp>
        <p:nvSpPr>
          <p:cNvPr id="10" name="TextBox 10"/>
          <p:cNvSpPr txBox="1"/>
          <p:nvPr/>
        </p:nvSpPr>
        <p:spPr>
          <a:xfrm>
            <a:off x="3771900" y="2400300"/>
            <a:ext cx="1143000" cy="444500"/>
          </a:xfrm>
          <a:prstGeom prst="rect">
            <a:avLst/>
          </a:prstGeom>
          <a:solidFill>
            <a:srgbClr val="000000">
              <a:alpha val="0"/>
            </a:srgbClr>
          </a:solidFill>
        </p:spPr>
        <p:txBody>
          <a:bodyPr lIns="0" tIns="0" rIns="0" bIns="0" rtlCol="0" anchor="ctr"/>
          <a:lstStyle/>
          <a:p>
            <a:pPr indent="0" algn="ctr">
              <a:lnSpc>
                <a:spcPct val="120689"/>
              </a:lnSpc>
              <a:defRPr/>
            </a:pPr>
            <a:r>
              <a:rPr lang="en-US" sz="2900" b="0">
                <a:solidFill>
                  <a:srgbClr val="FFFFFF"/>
                </a:solidFill>
                <a:latin typeface="微软雅黑"/>
              </a:rPr>
              <a:t>01</a:t>
            </a:r>
            <a:endParaRPr lang="en-US" sz="1100"/>
          </a:p>
        </p:txBody>
      </p:sp>
      <p:sp>
        <p:nvSpPr>
          <p:cNvPr id="11" name="TextBox 11"/>
          <p:cNvSpPr txBox="1"/>
          <p:nvPr/>
        </p:nvSpPr>
        <p:spPr>
          <a:xfrm>
            <a:off x="5092700" y="1854200"/>
            <a:ext cx="1143000" cy="444500"/>
          </a:xfrm>
          <a:prstGeom prst="rect">
            <a:avLst/>
          </a:prstGeom>
          <a:solidFill>
            <a:srgbClr val="000000">
              <a:alpha val="0"/>
            </a:srgbClr>
          </a:solidFill>
        </p:spPr>
        <p:txBody>
          <a:bodyPr lIns="0" tIns="0" rIns="0" bIns="0" rtlCol="0" anchor="ctr"/>
          <a:lstStyle/>
          <a:p>
            <a:pPr indent="0" algn="ctr">
              <a:lnSpc>
                <a:spcPct val="120689"/>
              </a:lnSpc>
              <a:defRPr/>
            </a:pPr>
            <a:r>
              <a:rPr lang="en-US" sz="2900" b="0">
                <a:solidFill>
                  <a:srgbClr val="FFFFFF"/>
                </a:solidFill>
                <a:latin typeface="微软雅黑"/>
              </a:rPr>
              <a:t>02</a:t>
            </a:r>
            <a:endParaRPr lang="en-US" sz="1100"/>
          </a:p>
        </p:txBody>
      </p:sp>
      <p:sp>
        <p:nvSpPr>
          <p:cNvPr id="12" name="TextBox 12"/>
          <p:cNvSpPr txBox="1"/>
          <p:nvPr/>
        </p:nvSpPr>
        <p:spPr>
          <a:xfrm>
            <a:off x="495300" y="4953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6.3: Future Ideas</a:t>
            </a:r>
            <a:endParaRPr lang="en-US"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sp>
        <p:nvSpPr>
          <p:cNvPr id="4" name="TextBox 4"/>
          <p:cNvSpPr txBox="1"/>
          <p:nvPr/>
        </p:nvSpPr>
        <p:spPr>
          <a:xfrm>
            <a:off x="1270000" y="2628900"/>
            <a:ext cx="7810500" cy="469900"/>
          </a:xfrm>
          <a:prstGeom prst="rect">
            <a:avLst/>
          </a:prstGeom>
          <a:solidFill>
            <a:srgbClr val="000000">
              <a:alpha val="0"/>
            </a:srgbClr>
          </a:solidFill>
        </p:spPr>
        <p:txBody>
          <a:bodyPr lIns="0" tIns="0" rIns="0" bIns="0" rtlCol="0" anchor="ctr"/>
          <a:lstStyle/>
          <a:p>
            <a:pPr indent="0" algn="ctr">
              <a:lnSpc>
                <a:spcPct val="112500"/>
              </a:lnSpc>
              <a:defRPr/>
            </a:pPr>
            <a:r>
              <a:rPr lang="en-US" sz="3200" b="1">
                <a:solidFill>
                  <a:srgbClr val="FFFFFF"/>
                </a:solidFill>
                <a:latin typeface="微软雅黑"/>
              </a:rPr>
              <a:t>Thank You</a:t>
            </a:r>
            <a:endParaRPr lang="en-US" sz="1100"/>
          </a:p>
        </p:txBody>
      </p:sp>
      <p:sp>
        <p:nvSpPr>
          <p:cNvPr id="5" name="TextBox 5"/>
          <p:cNvSpPr txBox="1"/>
          <p:nvPr/>
        </p:nvSpPr>
        <p:spPr>
          <a:xfrm>
            <a:off x="1270000" y="34036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dirty="0">
                <a:solidFill>
                  <a:srgbClr val="FFFFFF"/>
                </a:solidFill>
                <a:latin typeface="微软雅黑"/>
              </a:rPr>
              <a:t>Contact: 281-779-1109</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l="6000" r="6000"/>
          <a:stretch>
            <a:fillRect/>
          </a:stretch>
        </p:blipFill>
        <p:spPr>
          <a:xfrm>
            <a:off x="1016000" y="1003300"/>
            <a:ext cx="3784600" cy="3784600"/>
          </a:xfrm>
          <a:prstGeom prst="rect">
            <a:avLst/>
          </a:prstGeom>
        </p:spPr>
      </p:pic>
      <p:sp>
        <p:nvSpPr>
          <p:cNvPr id="5" name="AutoShape 5"/>
          <p:cNvSpPr/>
          <p:nvPr/>
        </p:nvSpPr>
        <p:spPr>
          <a:xfrm>
            <a:off x="5397500" y="2984500"/>
            <a:ext cx="622300" cy="12700"/>
          </a:xfrm>
          <a:prstGeom prst="rect">
            <a:avLst/>
          </a:prstGeom>
          <a:solidFill>
            <a:srgbClr val="000000"/>
          </a:solidFill>
        </p:spPr>
        <p:txBody>
          <a:bodyPr/>
          <a:lstStyle/>
          <a:p>
            <a:endParaRPr lang="en-US"/>
          </a:p>
        </p:txBody>
      </p:sp>
      <p:sp>
        <p:nvSpPr>
          <p:cNvPr id="6" name="TextBox 6"/>
          <p:cNvSpPr txBox="1"/>
          <p:nvPr/>
        </p:nvSpPr>
        <p:spPr>
          <a:xfrm>
            <a:off x="5397500" y="1841500"/>
            <a:ext cx="44450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Game Mechanics Overview</a:t>
            </a:r>
            <a:endParaRPr lang="en-US" sz="1100"/>
          </a:p>
        </p:txBody>
      </p:sp>
      <p:sp>
        <p:nvSpPr>
          <p:cNvPr id="7" name="TextBox 7"/>
          <p:cNvSpPr txBox="1"/>
          <p:nvPr/>
        </p:nvSpPr>
        <p:spPr>
          <a:xfrm>
            <a:off x="5397500" y="2603500"/>
            <a:ext cx="4445000" cy="1828800"/>
          </a:xfrm>
          <a:prstGeom prst="rect">
            <a:avLst/>
          </a:prstGeom>
          <a:solidFill>
            <a:srgbClr val="000000">
              <a:alpha val="0"/>
            </a:srgbClr>
          </a:solidFill>
        </p:spPr>
        <p:txBody>
          <a:bodyPr lIns="0" tIns="0" rIns="0" bIns="0" rtlCol="0" anchor="ctr"/>
          <a:lstStyle/>
          <a:p>
            <a:pPr indent="0" algn="l">
              <a:lnSpc>
                <a:spcPct val="150000"/>
              </a:lnSpc>
              <a:defRPr/>
            </a:pPr>
            <a:r>
              <a:rPr lang="en-US" sz="1600" b="0">
                <a:solidFill>
                  <a:srgbClr val="FFFFFF"/>
                </a:solidFill>
                <a:latin typeface="微软雅黑"/>
              </a:rPr>
              <a:t>Flappy Bird's gameplay mechanics emphasize timing and precision, requiring players to master the rhythm of tapping to navigate through obstacles, which serves as a foundational aspect for developing AI strategies in reinforcement learning.</a:t>
            </a:r>
            <a:endParaRPr lang="en-US" sz="1100"/>
          </a:p>
        </p:txBody>
      </p:sp>
      <p:sp>
        <p:nvSpPr>
          <p:cNvPr id="8" name="TextBox 8"/>
          <p:cNvSpPr txBox="1"/>
          <p:nvPr/>
        </p:nvSpPr>
        <p:spPr>
          <a:xfrm>
            <a:off x="5321300" y="1003300"/>
            <a:ext cx="45212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1.1: Game Overview</a:t>
            </a:r>
            <a:endParaRPr lang="en-US"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t="1000" b="1000"/>
          <a:stretch>
            <a:fillRect/>
          </a:stretch>
        </p:blipFill>
        <p:spPr>
          <a:xfrm>
            <a:off x="1308100" y="1676400"/>
            <a:ext cx="6654800" cy="1143000"/>
          </a:xfrm>
          <a:prstGeom prst="rect">
            <a:avLst/>
          </a:prstGeom>
        </p:spPr>
      </p:pic>
      <p:sp>
        <p:nvSpPr>
          <p:cNvPr id="5" name="TextBox 5"/>
          <p:cNvSpPr txBox="1"/>
          <p:nvPr/>
        </p:nvSpPr>
        <p:spPr>
          <a:xfrm>
            <a:off x="2743200" y="1676400"/>
            <a:ext cx="5219700" cy="10795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The PyGame Learning Environment streamlines reinforcement learning implementation, allowing developers to concentrate on algorithm development while managing game dynamics efficiently through its user-friendly interface.</a:t>
            </a:r>
            <a:endParaRPr lang="en-US" sz="1100"/>
          </a:p>
        </p:txBody>
      </p:sp>
      <p:pic>
        <p:nvPicPr>
          <p:cNvPr id="6" name="Picture 6"/>
          <p:cNvPicPr>
            <a:picLocks noChangeAspect="1"/>
          </p:cNvPicPr>
          <p:nvPr/>
        </p:nvPicPr>
        <p:blipFill>
          <a:blip r:embed="rId4"/>
          <a:srcRect t="1000" b="1000"/>
          <a:stretch>
            <a:fillRect/>
          </a:stretch>
        </p:blipFill>
        <p:spPr>
          <a:xfrm>
            <a:off x="1308100" y="3530600"/>
            <a:ext cx="6642100" cy="1143000"/>
          </a:xfrm>
          <a:prstGeom prst="rect">
            <a:avLst/>
          </a:prstGeom>
        </p:spPr>
      </p:pic>
      <p:sp>
        <p:nvSpPr>
          <p:cNvPr id="7" name="TextBox 7"/>
          <p:cNvSpPr txBox="1"/>
          <p:nvPr/>
        </p:nvSpPr>
        <p:spPr>
          <a:xfrm>
            <a:off x="2743200" y="3530600"/>
            <a:ext cx="5207000" cy="10795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OpenCV enhances the AI agent's visual processing capabilities, enabling effective feature extraction and real-time image manipulation, which are crucial for accurate decision-making in dynamic gaming scenarios.</a:t>
            </a:r>
            <a:endParaRPr lang="en-US" sz="1100"/>
          </a:p>
        </p:txBody>
      </p:sp>
      <p:pic>
        <p:nvPicPr>
          <p:cNvPr id="8" name="Picture 8"/>
          <p:cNvPicPr>
            <a:picLocks noChangeAspect="1"/>
          </p:cNvPicPr>
          <p:nvPr/>
        </p:nvPicPr>
        <p:blipFill>
          <a:blip r:embed="rId5"/>
          <a:srcRect/>
          <a:stretch>
            <a:fillRect/>
          </a:stretch>
        </p:blipFill>
        <p:spPr>
          <a:xfrm>
            <a:off x="1295400" y="1371600"/>
            <a:ext cx="660400" cy="660400"/>
          </a:xfrm>
          <a:prstGeom prst="rect">
            <a:avLst/>
          </a:prstGeom>
        </p:spPr>
      </p:pic>
      <p:sp>
        <p:nvSpPr>
          <p:cNvPr id="9" name="TextBox 9"/>
          <p:cNvSpPr txBox="1"/>
          <p:nvPr/>
        </p:nvSpPr>
        <p:spPr>
          <a:xfrm>
            <a:off x="1295400" y="1600200"/>
            <a:ext cx="6604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01</a:t>
            </a:r>
            <a:endParaRPr lang="en-US" sz="1100"/>
          </a:p>
        </p:txBody>
      </p:sp>
      <p:pic>
        <p:nvPicPr>
          <p:cNvPr id="10" name="Picture 10"/>
          <p:cNvPicPr>
            <a:picLocks noChangeAspect="1"/>
          </p:cNvPicPr>
          <p:nvPr/>
        </p:nvPicPr>
        <p:blipFill>
          <a:blip r:embed="rId5"/>
          <a:srcRect/>
          <a:stretch>
            <a:fillRect/>
          </a:stretch>
        </p:blipFill>
        <p:spPr>
          <a:xfrm>
            <a:off x="1295400" y="4330700"/>
            <a:ext cx="660400" cy="660400"/>
          </a:xfrm>
          <a:prstGeom prst="rect">
            <a:avLst/>
          </a:prstGeom>
        </p:spPr>
      </p:pic>
      <p:sp>
        <p:nvSpPr>
          <p:cNvPr id="11" name="TextBox 11"/>
          <p:cNvSpPr txBox="1"/>
          <p:nvPr/>
        </p:nvSpPr>
        <p:spPr>
          <a:xfrm>
            <a:off x="1295400" y="4559300"/>
            <a:ext cx="6604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02</a:t>
            </a:r>
            <a:endParaRPr lang="en-US" sz="1100"/>
          </a:p>
        </p:txBody>
      </p:sp>
      <p:sp>
        <p:nvSpPr>
          <p:cNvPr id="12" name="TextBox 12"/>
          <p:cNvSpPr txBox="1"/>
          <p:nvPr/>
        </p:nvSpPr>
        <p:spPr>
          <a:xfrm>
            <a:off x="1968500" y="1371600"/>
            <a:ext cx="71628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PLE Framework Benefits</a:t>
            </a:r>
            <a:endParaRPr lang="en-US" sz="1100"/>
          </a:p>
        </p:txBody>
      </p:sp>
      <p:sp>
        <p:nvSpPr>
          <p:cNvPr id="13" name="TextBox 13"/>
          <p:cNvSpPr txBox="1"/>
          <p:nvPr/>
        </p:nvSpPr>
        <p:spPr>
          <a:xfrm>
            <a:off x="2082800" y="4686300"/>
            <a:ext cx="69342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OpenCV's Role in AI</a:t>
            </a:r>
            <a:endParaRPr lang="en-US" sz="1100"/>
          </a:p>
        </p:txBody>
      </p:sp>
      <p:sp>
        <p:nvSpPr>
          <p:cNvPr id="14" name="TextBox 14"/>
          <p:cNvSpPr txBox="1"/>
          <p:nvPr/>
        </p:nvSpPr>
        <p:spPr>
          <a:xfrm>
            <a:off x="495300" y="4953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1.2: Tools and Libraries</a:t>
            </a:r>
            <a:endParaRPr lang="en-US"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t="2000" b="2000"/>
          <a:stretch>
            <a:fillRect/>
          </a:stretch>
        </p:blipFill>
        <p:spPr>
          <a:xfrm>
            <a:off x="4356100" y="2616200"/>
            <a:ext cx="1778000" cy="3175000"/>
          </a:xfrm>
          <a:prstGeom prst="rect">
            <a:avLst/>
          </a:prstGeom>
        </p:spPr>
      </p:pic>
      <p:sp>
        <p:nvSpPr>
          <p:cNvPr id="5" name="TextBox 5"/>
          <p:cNvSpPr txBox="1"/>
          <p:nvPr/>
        </p:nvSpPr>
        <p:spPr>
          <a:xfrm>
            <a:off x="723900" y="3175000"/>
            <a:ext cx="2959100" cy="647700"/>
          </a:xfrm>
          <a:prstGeom prst="rect">
            <a:avLst/>
          </a:prstGeom>
          <a:solidFill>
            <a:srgbClr val="000000">
              <a:alpha val="0"/>
            </a:srgbClr>
          </a:solidFill>
        </p:spPr>
        <p:txBody>
          <a:bodyPr lIns="0" tIns="0" rIns="0" bIns="0" rtlCol="0" anchor="ctr"/>
          <a:lstStyle/>
          <a:p>
            <a:pPr indent="0" algn="ctr">
              <a:lnSpc>
                <a:spcPct val="150000"/>
              </a:lnSpc>
              <a:defRPr/>
            </a:pPr>
            <a:r>
              <a:rPr lang="en-US" sz="1100" b="0">
                <a:solidFill>
                  <a:srgbClr val="FFFFFF"/>
                </a:solidFill>
                <a:latin typeface="微软雅黑"/>
              </a:rPr>
              <a:t>Effective state representation is vital for the AI's understanding of game dynamics and decision-making.</a:t>
            </a:r>
            <a:endParaRPr lang="en-US" sz="1100"/>
          </a:p>
        </p:txBody>
      </p:sp>
      <p:sp>
        <p:nvSpPr>
          <p:cNvPr id="6" name="TextBox 6"/>
          <p:cNvSpPr txBox="1"/>
          <p:nvPr/>
        </p:nvSpPr>
        <p:spPr>
          <a:xfrm>
            <a:off x="2781300" y="1536700"/>
            <a:ext cx="4546600" cy="444500"/>
          </a:xfrm>
          <a:prstGeom prst="rect">
            <a:avLst/>
          </a:prstGeom>
          <a:solidFill>
            <a:srgbClr val="000000">
              <a:alpha val="0"/>
            </a:srgbClr>
          </a:solidFill>
        </p:spPr>
        <p:txBody>
          <a:bodyPr lIns="0" tIns="0" rIns="0" bIns="0" rtlCol="0" anchor="ctr"/>
          <a:lstStyle/>
          <a:p>
            <a:pPr indent="0" algn="ctr">
              <a:lnSpc>
                <a:spcPct val="150000"/>
              </a:lnSpc>
              <a:defRPr/>
            </a:pPr>
            <a:r>
              <a:rPr lang="en-US" sz="1100" b="0">
                <a:solidFill>
                  <a:srgbClr val="FFFFFF"/>
                </a:solidFill>
                <a:latin typeface="微软雅黑"/>
              </a:rPr>
              <a:t>A binary action space streamlines the learning process, focusing on essential gameplay decisions.</a:t>
            </a:r>
            <a:endParaRPr lang="en-US" sz="1100"/>
          </a:p>
        </p:txBody>
      </p:sp>
      <p:sp>
        <p:nvSpPr>
          <p:cNvPr id="7" name="TextBox 7"/>
          <p:cNvSpPr txBox="1"/>
          <p:nvPr/>
        </p:nvSpPr>
        <p:spPr>
          <a:xfrm>
            <a:off x="368300" y="2616200"/>
            <a:ext cx="36703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State Representation Importance</a:t>
            </a:r>
            <a:endParaRPr lang="en-US" sz="1100"/>
          </a:p>
        </p:txBody>
      </p:sp>
      <p:sp>
        <p:nvSpPr>
          <p:cNvPr id="8" name="TextBox 8"/>
          <p:cNvSpPr txBox="1"/>
          <p:nvPr/>
        </p:nvSpPr>
        <p:spPr>
          <a:xfrm>
            <a:off x="6731000" y="3175000"/>
            <a:ext cx="2959100" cy="647700"/>
          </a:xfrm>
          <a:prstGeom prst="rect">
            <a:avLst/>
          </a:prstGeom>
          <a:solidFill>
            <a:srgbClr val="000000">
              <a:alpha val="0"/>
            </a:srgbClr>
          </a:solidFill>
        </p:spPr>
        <p:txBody>
          <a:bodyPr lIns="0" tIns="0" rIns="0" bIns="0" rtlCol="0" anchor="ctr"/>
          <a:lstStyle/>
          <a:p>
            <a:pPr indent="0" algn="ctr">
              <a:lnSpc>
                <a:spcPct val="150000"/>
              </a:lnSpc>
              <a:defRPr/>
            </a:pPr>
            <a:r>
              <a:rPr lang="en-US" sz="1100" b="0">
                <a:solidFill>
                  <a:srgbClr val="FFFFFF"/>
                </a:solidFill>
                <a:latin typeface="微软雅黑"/>
              </a:rPr>
              <a:t>A well-structured reward system accelerates learning by reinforcing positive actions and penalizing mistakes.</a:t>
            </a:r>
            <a:endParaRPr lang="en-US" sz="1100"/>
          </a:p>
        </p:txBody>
      </p:sp>
      <p:sp>
        <p:nvSpPr>
          <p:cNvPr id="9" name="TextBox 9"/>
          <p:cNvSpPr txBox="1"/>
          <p:nvPr/>
        </p:nvSpPr>
        <p:spPr>
          <a:xfrm>
            <a:off x="6362700" y="2616200"/>
            <a:ext cx="36703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Reward System Design</a:t>
            </a:r>
            <a:endParaRPr lang="en-US" sz="1100"/>
          </a:p>
        </p:txBody>
      </p:sp>
      <p:sp>
        <p:nvSpPr>
          <p:cNvPr id="10" name="TextBox 10"/>
          <p:cNvSpPr txBox="1"/>
          <p:nvPr/>
        </p:nvSpPr>
        <p:spPr>
          <a:xfrm>
            <a:off x="1968500" y="1181100"/>
            <a:ext cx="61976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Action Space Simplification</a:t>
            </a:r>
            <a:endParaRPr lang="en-US" sz="1100"/>
          </a:p>
        </p:txBody>
      </p:sp>
      <p:sp>
        <p:nvSpPr>
          <p:cNvPr id="11" name="TextBox 11"/>
          <p:cNvSpPr txBox="1"/>
          <p:nvPr/>
        </p:nvSpPr>
        <p:spPr>
          <a:xfrm>
            <a:off x="723900" y="368300"/>
            <a:ext cx="91186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1.3: Game Setup for AI Interaction</a:t>
            </a:r>
            <a:endParaRPr lang="en-US"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375900" cy="5842000"/>
          </a:xfrm>
          <a:prstGeom prst="rect">
            <a:avLst/>
          </a:prstGeom>
        </p:spPr>
      </p:pic>
      <p:sp>
        <p:nvSpPr>
          <p:cNvPr id="4" name="TextBox 4"/>
          <p:cNvSpPr txBox="1"/>
          <p:nvPr/>
        </p:nvSpPr>
        <p:spPr>
          <a:xfrm>
            <a:off x="1270000" y="2527300"/>
            <a:ext cx="7810500" cy="3810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Pre-trained Model</a:t>
            </a:r>
            <a:endParaRPr lang="en-US" sz="1100"/>
          </a:p>
        </p:txBody>
      </p:sp>
      <p:sp>
        <p:nvSpPr>
          <p:cNvPr id="5" name="TextBox 5"/>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2</a:t>
            </a:r>
            <a:endParaRPr lang="en-US"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4000" b="4000"/>
          <a:stretch>
            <a:fillRect/>
          </a:stretch>
        </p:blipFill>
        <p:spPr>
          <a:xfrm>
            <a:off x="0" y="0"/>
            <a:ext cx="10401300" cy="5854700"/>
          </a:xfrm>
          <a:prstGeom prst="rect">
            <a:avLst/>
          </a:prstGeom>
        </p:spPr>
      </p:pic>
      <p:sp>
        <p:nvSpPr>
          <p:cNvPr id="4" name="AutoShape 4"/>
          <p:cNvSpPr/>
          <p:nvPr/>
        </p:nvSpPr>
        <p:spPr>
          <a:xfrm>
            <a:off x="241300" y="1663700"/>
            <a:ext cx="0" cy="711200"/>
          </a:xfrm>
          <a:prstGeom prst="rect">
            <a:avLst/>
          </a:prstGeom>
          <a:solidFill>
            <a:srgbClr val="000000"/>
          </a:solidFill>
        </p:spPr>
        <p:txBody>
          <a:bodyPr/>
          <a:lstStyle/>
          <a:p>
            <a:endParaRPr lang="en-US"/>
          </a:p>
        </p:txBody>
      </p:sp>
      <p:sp>
        <p:nvSpPr>
          <p:cNvPr id="5" name="AutoShape 5"/>
          <p:cNvSpPr/>
          <p:nvPr/>
        </p:nvSpPr>
        <p:spPr>
          <a:xfrm>
            <a:off x="3619500" y="1663700"/>
            <a:ext cx="0" cy="711200"/>
          </a:xfrm>
          <a:prstGeom prst="rect">
            <a:avLst/>
          </a:prstGeom>
          <a:solidFill>
            <a:srgbClr val="000000"/>
          </a:solidFill>
        </p:spPr>
        <p:txBody>
          <a:bodyPr/>
          <a:lstStyle/>
          <a:p>
            <a:endParaRPr lang="en-US"/>
          </a:p>
        </p:txBody>
      </p:sp>
      <p:sp>
        <p:nvSpPr>
          <p:cNvPr id="6" name="AutoShape 6"/>
          <p:cNvSpPr/>
          <p:nvPr/>
        </p:nvSpPr>
        <p:spPr>
          <a:xfrm>
            <a:off x="6985000" y="1663700"/>
            <a:ext cx="0" cy="711200"/>
          </a:xfrm>
          <a:prstGeom prst="rect">
            <a:avLst/>
          </a:prstGeom>
          <a:solidFill>
            <a:srgbClr val="000000"/>
          </a:solidFill>
        </p:spPr>
        <p:txBody>
          <a:bodyPr/>
          <a:lstStyle/>
          <a:p>
            <a:endParaRPr lang="en-US"/>
          </a:p>
        </p:txBody>
      </p:sp>
      <p:sp>
        <p:nvSpPr>
          <p:cNvPr id="7" name="TextBox 7"/>
          <p:cNvSpPr txBox="1"/>
          <p:nvPr/>
        </p:nvSpPr>
        <p:spPr>
          <a:xfrm>
            <a:off x="762000" y="1955800"/>
            <a:ext cx="2070100" cy="482600"/>
          </a:xfrm>
          <a:prstGeom prst="rect">
            <a:avLst/>
          </a:prstGeom>
          <a:solidFill>
            <a:srgbClr val="000000">
              <a:alpha val="0"/>
            </a:srgbClr>
          </a:solidFill>
        </p:spPr>
        <p:txBody>
          <a:bodyPr lIns="0" tIns="0" rIns="0" bIns="0" rtlCol="0" anchor="ctr"/>
          <a:lstStyle/>
          <a:p>
            <a:pPr indent="0" algn="l">
              <a:lnSpc>
                <a:spcPct val="111764"/>
              </a:lnSpc>
              <a:defRPr/>
            </a:pPr>
            <a:r>
              <a:rPr lang="en-US" sz="3400" b="1">
                <a:solidFill>
                  <a:srgbClr val="FFFFFF"/>
                </a:solidFill>
                <a:latin typeface="苹方-简"/>
              </a:rPr>
              <a:t>01</a:t>
            </a:r>
            <a:endParaRPr lang="en-US" sz="1100"/>
          </a:p>
        </p:txBody>
      </p:sp>
      <p:sp>
        <p:nvSpPr>
          <p:cNvPr id="8" name="TextBox 8"/>
          <p:cNvSpPr txBox="1"/>
          <p:nvPr/>
        </p:nvSpPr>
        <p:spPr>
          <a:xfrm>
            <a:off x="4140200" y="1955800"/>
            <a:ext cx="2070100" cy="482600"/>
          </a:xfrm>
          <a:prstGeom prst="rect">
            <a:avLst/>
          </a:prstGeom>
          <a:solidFill>
            <a:srgbClr val="000000">
              <a:alpha val="0"/>
            </a:srgbClr>
          </a:solidFill>
        </p:spPr>
        <p:txBody>
          <a:bodyPr lIns="0" tIns="0" rIns="0" bIns="0" rtlCol="0" anchor="ctr"/>
          <a:lstStyle/>
          <a:p>
            <a:pPr indent="0" algn="l">
              <a:lnSpc>
                <a:spcPct val="111764"/>
              </a:lnSpc>
              <a:defRPr/>
            </a:pPr>
            <a:r>
              <a:rPr lang="en-US" sz="3400" b="1">
                <a:solidFill>
                  <a:srgbClr val="FFFFFF"/>
                </a:solidFill>
                <a:latin typeface="苹方-简"/>
              </a:rPr>
              <a:t>02</a:t>
            </a:r>
            <a:endParaRPr lang="en-US" sz="1100"/>
          </a:p>
        </p:txBody>
      </p:sp>
      <p:sp>
        <p:nvSpPr>
          <p:cNvPr id="9" name="TextBox 9"/>
          <p:cNvSpPr txBox="1"/>
          <p:nvPr/>
        </p:nvSpPr>
        <p:spPr>
          <a:xfrm>
            <a:off x="7505700" y="1955800"/>
            <a:ext cx="2070100" cy="482600"/>
          </a:xfrm>
          <a:prstGeom prst="rect">
            <a:avLst/>
          </a:prstGeom>
          <a:solidFill>
            <a:srgbClr val="000000">
              <a:alpha val="0"/>
            </a:srgbClr>
          </a:solidFill>
        </p:spPr>
        <p:txBody>
          <a:bodyPr lIns="0" tIns="0" rIns="0" bIns="0" rtlCol="0" anchor="ctr"/>
          <a:lstStyle/>
          <a:p>
            <a:pPr indent="0" algn="l">
              <a:lnSpc>
                <a:spcPct val="111764"/>
              </a:lnSpc>
              <a:defRPr/>
            </a:pPr>
            <a:r>
              <a:rPr lang="en-US" sz="3400" b="1">
                <a:solidFill>
                  <a:srgbClr val="FFFFFF"/>
                </a:solidFill>
                <a:latin typeface="苹方-简"/>
              </a:rPr>
              <a:t>03</a:t>
            </a:r>
            <a:endParaRPr lang="en-US" sz="1100"/>
          </a:p>
        </p:txBody>
      </p:sp>
      <p:sp>
        <p:nvSpPr>
          <p:cNvPr id="10" name="TextBox 10"/>
          <p:cNvSpPr txBox="1"/>
          <p:nvPr/>
        </p:nvSpPr>
        <p:spPr>
          <a:xfrm>
            <a:off x="749300" y="2628900"/>
            <a:ext cx="2349500" cy="4826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苹方-简"/>
              </a:rPr>
              <a:t>Knowledge Reusability</a:t>
            </a:r>
            <a:endParaRPr lang="en-US" sz="1100"/>
          </a:p>
        </p:txBody>
      </p:sp>
      <p:sp>
        <p:nvSpPr>
          <p:cNvPr id="11" name="TextBox 11"/>
          <p:cNvSpPr txBox="1"/>
          <p:nvPr/>
        </p:nvSpPr>
        <p:spPr>
          <a:xfrm>
            <a:off x="4140200" y="2628900"/>
            <a:ext cx="2387600" cy="4826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苹方-简"/>
              </a:rPr>
              <a:t>Hierarchical Feature Learning</a:t>
            </a:r>
            <a:endParaRPr lang="en-US" sz="1100"/>
          </a:p>
        </p:txBody>
      </p:sp>
      <p:sp>
        <p:nvSpPr>
          <p:cNvPr id="12" name="TextBox 12"/>
          <p:cNvSpPr txBox="1"/>
          <p:nvPr/>
        </p:nvSpPr>
        <p:spPr>
          <a:xfrm>
            <a:off x="7505700" y="2743200"/>
            <a:ext cx="23368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苹方-简"/>
              </a:rPr>
              <a:t>Efficiency in Training</a:t>
            </a:r>
            <a:endParaRPr lang="en-US" sz="1100"/>
          </a:p>
        </p:txBody>
      </p:sp>
      <p:sp>
        <p:nvSpPr>
          <p:cNvPr id="13" name="TextBox 13"/>
          <p:cNvSpPr txBox="1"/>
          <p:nvPr/>
        </p:nvSpPr>
        <p:spPr>
          <a:xfrm>
            <a:off x="749300" y="3352800"/>
            <a:ext cx="2349500" cy="13335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苹方-简"/>
              </a:rPr>
              <a:t>Transfer learning enables the application of learned features from one task to another, enhancing model performance with limited data availability.</a:t>
            </a:r>
            <a:endParaRPr lang="en-US" sz="1100"/>
          </a:p>
        </p:txBody>
      </p:sp>
      <p:sp>
        <p:nvSpPr>
          <p:cNvPr id="14" name="TextBox 14"/>
          <p:cNvSpPr txBox="1"/>
          <p:nvPr/>
        </p:nvSpPr>
        <p:spPr>
          <a:xfrm>
            <a:off x="4140200" y="3352800"/>
            <a:ext cx="2362200" cy="13335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苹方-简"/>
              </a:rPr>
              <a:t>Pre-trained models capture complex data representations, allowing for effective feature extraction that can be fine-tuned for specific applications.</a:t>
            </a:r>
            <a:endParaRPr lang="en-US" sz="1100"/>
          </a:p>
        </p:txBody>
      </p:sp>
      <p:sp>
        <p:nvSpPr>
          <p:cNvPr id="15" name="TextBox 15"/>
          <p:cNvSpPr txBox="1"/>
          <p:nvPr/>
        </p:nvSpPr>
        <p:spPr>
          <a:xfrm>
            <a:off x="7505700" y="3352800"/>
            <a:ext cx="2273300" cy="16002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苹方-简"/>
              </a:rPr>
              <a:t>Utilizing transfer learning reduces training time and resource requirements, facilitating faster development cycles for AI models in various domains.</a:t>
            </a:r>
            <a:endParaRPr lang="en-US" sz="1100"/>
          </a:p>
        </p:txBody>
      </p:sp>
      <p:sp>
        <p:nvSpPr>
          <p:cNvPr id="16" name="TextBox 16"/>
          <p:cNvSpPr txBox="1"/>
          <p:nvPr/>
        </p:nvSpPr>
        <p:spPr>
          <a:xfrm>
            <a:off x="495300" y="4826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2.1: Understanding Transfer Learning</a:t>
            </a:r>
            <a:endParaRPr lang="en-US"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sp>
        <p:nvSpPr>
          <p:cNvPr id="4" name="AutoShape 4"/>
          <p:cNvSpPr/>
          <p:nvPr/>
        </p:nvSpPr>
        <p:spPr>
          <a:xfrm>
            <a:off x="6972300" y="5854700"/>
            <a:ext cx="3111500" cy="0"/>
          </a:xfrm>
          <a:prstGeom prst="rect">
            <a:avLst/>
          </a:prstGeom>
          <a:solidFill>
            <a:srgbClr val="000000"/>
          </a:solidFill>
        </p:spPr>
        <p:txBody>
          <a:bodyPr/>
          <a:lstStyle/>
          <a:p>
            <a:endParaRPr lang="en-US"/>
          </a:p>
        </p:txBody>
      </p:sp>
      <p:pic>
        <p:nvPicPr>
          <p:cNvPr id="5" name="Picture 5"/>
          <p:cNvPicPr>
            <a:picLocks noChangeAspect="1"/>
          </p:cNvPicPr>
          <p:nvPr/>
        </p:nvPicPr>
        <p:blipFill>
          <a:blip r:embed="rId3"/>
          <a:srcRect t="14000" b="14000"/>
          <a:stretch>
            <a:fillRect/>
          </a:stretch>
        </p:blipFill>
        <p:spPr>
          <a:xfrm>
            <a:off x="215900" y="1600200"/>
            <a:ext cx="3022600" cy="1689100"/>
          </a:xfrm>
          <a:prstGeom prst="rect">
            <a:avLst/>
          </a:prstGeom>
        </p:spPr>
      </p:pic>
      <p:sp>
        <p:nvSpPr>
          <p:cNvPr id="6" name="TextBox 6"/>
          <p:cNvSpPr txBox="1"/>
          <p:nvPr/>
        </p:nvSpPr>
        <p:spPr>
          <a:xfrm>
            <a:off x="457200" y="3708400"/>
            <a:ext cx="2832100" cy="13843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MobileNetV2's architecture is optimized for rapid inference, making it ideal for real-time applications like Flappy Bird, where quick decision-making is essential for gameplay success.</a:t>
            </a:r>
            <a:endParaRPr lang="en-US" sz="1100"/>
          </a:p>
        </p:txBody>
      </p:sp>
      <p:pic>
        <p:nvPicPr>
          <p:cNvPr id="7" name="Picture 7"/>
          <p:cNvPicPr>
            <a:picLocks noChangeAspect="1"/>
          </p:cNvPicPr>
          <p:nvPr/>
        </p:nvPicPr>
        <p:blipFill>
          <a:blip r:embed="rId4"/>
          <a:srcRect t="15000" b="15000"/>
          <a:stretch>
            <a:fillRect/>
          </a:stretch>
        </p:blipFill>
        <p:spPr>
          <a:xfrm>
            <a:off x="723900" y="2933700"/>
            <a:ext cx="2184400" cy="660400"/>
          </a:xfrm>
          <a:prstGeom prst="rect">
            <a:avLst/>
          </a:prstGeom>
        </p:spPr>
      </p:pic>
      <p:sp>
        <p:nvSpPr>
          <p:cNvPr id="8" name="TextBox 8"/>
          <p:cNvSpPr txBox="1"/>
          <p:nvPr/>
        </p:nvSpPr>
        <p:spPr>
          <a:xfrm>
            <a:off x="774700" y="3009900"/>
            <a:ext cx="2057400" cy="304800"/>
          </a:xfrm>
          <a:prstGeom prst="rect">
            <a:avLst/>
          </a:prstGeom>
          <a:solidFill>
            <a:srgbClr val="000000">
              <a:alpha val="0"/>
            </a:srgbClr>
          </a:solidFill>
        </p:spPr>
        <p:txBody>
          <a:bodyPr lIns="0" tIns="0" rIns="0" bIns="0" rtlCol="0" anchor="ctr"/>
          <a:lstStyle/>
          <a:p>
            <a:pPr indent="0" algn="ctr">
              <a:lnSpc>
                <a:spcPct val="110000"/>
              </a:lnSpc>
              <a:defRPr/>
            </a:pPr>
            <a:r>
              <a:rPr lang="en-US" sz="1000" b="1">
                <a:solidFill>
                  <a:srgbClr val="000000"/>
                </a:solidFill>
                <a:latin typeface="微软雅黑"/>
              </a:rPr>
              <a:t>Model Efficiency and Speed</a:t>
            </a:r>
            <a:endParaRPr lang="en-US" sz="1100"/>
          </a:p>
        </p:txBody>
      </p:sp>
      <p:pic>
        <p:nvPicPr>
          <p:cNvPr id="9" name="Picture 9"/>
          <p:cNvPicPr>
            <a:picLocks noChangeAspect="1"/>
          </p:cNvPicPr>
          <p:nvPr/>
        </p:nvPicPr>
        <p:blipFill>
          <a:blip r:embed="rId5"/>
          <a:srcRect t="1000" b="1000"/>
          <a:stretch>
            <a:fillRect/>
          </a:stretch>
        </p:blipFill>
        <p:spPr>
          <a:xfrm>
            <a:off x="3632200" y="1600200"/>
            <a:ext cx="3022600" cy="1689100"/>
          </a:xfrm>
          <a:prstGeom prst="rect">
            <a:avLst/>
          </a:prstGeom>
        </p:spPr>
      </p:pic>
      <p:sp>
        <p:nvSpPr>
          <p:cNvPr id="10" name="TextBox 10"/>
          <p:cNvSpPr txBox="1"/>
          <p:nvPr/>
        </p:nvSpPr>
        <p:spPr>
          <a:xfrm>
            <a:off x="3733800" y="3708400"/>
            <a:ext cx="2832100" cy="13843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The model's depthwise separable convolutions enhance its ability to extract relevant features from the game's visuals, improving the AI's understanding of the environment and gameplay dynamics.</a:t>
            </a:r>
            <a:endParaRPr lang="en-US" sz="1100"/>
          </a:p>
        </p:txBody>
      </p:sp>
      <p:pic>
        <p:nvPicPr>
          <p:cNvPr id="11" name="Picture 11"/>
          <p:cNvPicPr>
            <a:picLocks noChangeAspect="1"/>
          </p:cNvPicPr>
          <p:nvPr/>
        </p:nvPicPr>
        <p:blipFill>
          <a:blip r:embed="rId4"/>
          <a:srcRect t="15000" b="15000"/>
          <a:stretch>
            <a:fillRect/>
          </a:stretch>
        </p:blipFill>
        <p:spPr>
          <a:xfrm>
            <a:off x="4127500" y="2933700"/>
            <a:ext cx="2184400" cy="660400"/>
          </a:xfrm>
          <a:prstGeom prst="rect">
            <a:avLst/>
          </a:prstGeom>
        </p:spPr>
      </p:pic>
      <p:sp>
        <p:nvSpPr>
          <p:cNvPr id="12" name="TextBox 12"/>
          <p:cNvSpPr txBox="1"/>
          <p:nvPr/>
        </p:nvSpPr>
        <p:spPr>
          <a:xfrm>
            <a:off x="4152900" y="3009900"/>
            <a:ext cx="2057400" cy="304800"/>
          </a:xfrm>
          <a:prstGeom prst="rect">
            <a:avLst/>
          </a:prstGeom>
          <a:solidFill>
            <a:srgbClr val="000000">
              <a:alpha val="0"/>
            </a:srgbClr>
          </a:solidFill>
        </p:spPr>
        <p:txBody>
          <a:bodyPr lIns="0" tIns="0" rIns="0" bIns="0" rtlCol="0" anchor="ctr"/>
          <a:lstStyle/>
          <a:p>
            <a:pPr indent="0" algn="ctr">
              <a:lnSpc>
                <a:spcPct val="110000"/>
              </a:lnSpc>
              <a:defRPr/>
            </a:pPr>
            <a:r>
              <a:rPr lang="en-US" sz="1000" b="1">
                <a:solidFill>
                  <a:srgbClr val="000000"/>
                </a:solidFill>
                <a:latin typeface="微软雅黑"/>
              </a:rPr>
              <a:t>Advanced Feature Extraction</a:t>
            </a:r>
            <a:endParaRPr lang="en-US" sz="1100"/>
          </a:p>
        </p:txBody>
      </p:sp>
      <p:pic>
        <p:nvPicPr>
          <p:cNvPr id="13" name="Picture 13"/>
          <p:cNvPicPr>
            <a:picLocks noChangeAspect="1"/>
          </p:cNvPicPr>
          <p:nvPr/>
        </p:nvPicPr>
        <p:blipFill>
          <a:blip r:embed="rId6"/>
          <a:srcRect t="1000" b="1000"/>
          <a:stretch>
            <a:fillRect/>
          </a:stretch>
        </p:blipFill>
        <p:spPr>
          <a:xfrm>
            <a:off x="7048500" y="1600200"/>
            <a:ext cx="3022600" cy="1689100"/>
          </a:xfrm>
          <a:prstGeom prst="rect">
            <a:avLst/>
          </a:prstGeom>
        </p:spPr>
      </p:pic>
      <p:sp>
        <p:nvSpPr>
          <p:cNvPr id="14" name="TextBox 14"/>
          <p:cNvSpPr txBox="1"/>
          <p:nvPr/>
        </p:nvSpPr>
        <p:spPr>
          <a:xfrm>
            <a:off x="7162800" y="3708400"/>
            <a:ext cx="2832100" cy="16129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MobileNetV2's design allows for seamless integration with reinforcement learning frameworks, facilitating the adaptation of pre-trained features to the specific challenges presented by the Flappy Bird game.</a:t>
            </a:r>
            <a:endParaRPr lang="en-US" sz="1100"/>
          </a:p>
        </p:txBody>
      </p:sp>
      <p:pic>
        <p:nvPicPr>
          <p:cNvPr id="15" name="Picture 15"/>
          <p:cNvPicPr>
            <a:picLocks noChangeAspect="1"/>
          </p:cNvPicPr>
          <p:nvPr/>
        </p:nvPicPr>
        <p:blipFill>
          <a:blip r:embed="rId4"/>
          <a:srcRect t="15000" b="15000"/>
          <a:stretch>
            <a:fillRect/>
          </a:stretch>
        </p:blipFill>
        <p:spPr>
          <a:xfrm>
            <a:off x="7556500" y="2933700"/>
            <a:ext cx="2184400" cy="660400"/>
          </a:xfrm>
          <a:prstGeom prst="rect">
            <a:avLst/>
          </a:prstGeom>
        </p:spPr>
      </p:pic>
      <p:sp>
        <p:nvSpPr>
          <p:cNvPr id="16" name="TextBox 16"/>
          <p:cNvSpPr txBox="1"/>
          <p:nvPr/>
        </p:nvSpPr>
        <p:spPr>
          <a:xfrm>
            <a:off x="7620000" y="3009900"/>
            <a:ext cx="2057400" cy="342900"/>
          </a:xfrm>
          <a:prstGeom prst="rect">
            <a:avLst/>
          </a:prstGeom>
          <a:solidFill>
            <a:srgbClr val="000000">
              <a:alpha val="0"/>
            </a:srgbClr>
          </a:solidFill>
        </p:spPr>
        <p:txBody>
          <a:bodyPr lIns="0" tIns="0" rIns="0" bIns="0" rtlCol="0" anchor="ctr"/>
          <a:lstStyle/>
          <a:p>
            <a:pPr indent="0" algn="ctr">
              <a:lnSpc>
                <a:spcPct val="110000"/>
              </a:lnSpc>
              <a:defRPr/>
            </a:pPr>
            <a:r>
              <a:rPr lang="en-US" sz="1000" b="1">
                <a:solidFill>
                  <a:srgbClr val="000000"/>
                </a:solidFill>
                <a:latin typeface="微软雅黑"/>
              </a:rPr>
              <a:t>Adaptability for Reinforcement Learning</a:t>
            </a:r>
            <a:endParaRPr lang="en-US" sz="1100"/>
          </a:p>
        </p:txBody>
      </p:sp>
      <p:sp>
        <p:nvSpPr>
          <p:cNvPr id="17" name="TextBox 17"/>
          <p:cNvSpPr txBox="1"/>
          <p:nvPr/>
        </p:nvSpPr>
        <p:spPr>
          <a:xfrm>
            <a:off x="495300" y="482600"/>
            <a:ext cx="9347200" cy="393700"/>
          </a:xfrm>
          <a:prstGeom prst="rect">
            <a:avLst/>
          </a:prstGeom>
          <a:solidFill>
            <a:srgbClr val="000000">
              <a:alpha val="0"/>
            </a:srgbClr>
          </a:solidFill>
        </p:spPr>
        <p:txBody>
          <a:bodyPr lIns="0" tIns="0" rIns="0" bIns="0" rtlCol="0" anchor="ctr"/>
          <a:lstStyle/>
          <a:p>
            <a:pPr indent="0" algn="ctr">
              <a:lnSpc>
                <a:spcPct val="111111"/>
              </a:lnSpc>
              <a:defRPr/>
            </a:pPr>
            <a:r>
              <a:rPr lang="en-US" sz="2700" b="1">
                <a:solidFill>
                  <a:srgbClr val="FFFFFF"/>
                </a:solidFill>
                <a:latin typeface="微软雅黑"/>
              </a:rPr>
              <a:t>Page 2.2: Chosen Model</a:t>
            </a:r>
            <a:endParaRPr lang="en-US"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t="2000" b="2000"/>
          <a:stretch>
            <a:fillRect/>
          </a:stretch>
        </p:blipFill>
        <p:spPr>
          <a:xfrm>
            <a:off x="0" y="0"/>
            <a:ext cx="10401300" cy="5854700"/>
          </a:xfrm>
          <a:prstGeom prst="rect">
            <a:avLst/>
          </a:prstGeom>
        </p:spPr>
      </p:pic>
      <p:pic>
        <p:nvPicPr>
          <p:cNvPr id="4" name="Picture 4"/>
          <p:cNvPicPr>
            <a:picLocks noChangeAspect="1"/>
          </p:cNvPicPr>
          <p:nvPr/>
        </p:nvPicPr>
        <p:blipFill>
          <a:blip r:embed="rId3"/>
          <a:srcRect l="1000" r="1000"/>
          <a:stretch>
            <a:fillRect/>
          </a:stretch>
        </p:blipFill>
        <p:spPr>
          <a:xfrm>
            <a:off x="4521200" y="0"/>
            <a:ext cx="5829300" cy="5829300"/>
          </a:xfrm>
          <a:prstGeom prst="rect">
            <a:avLst/>
          </a:prstGeom>
        </p:spPr>
      </p:pic>
      <p:sp>
        <p:nvSpPr>
          <p:cNvPr id="5" name="TextBox 5"/>
          <p:cNvSpPr txBox="1"/>
          <p:nvPr/>
        </p:nvSpPr>
        <p:spPr>
          <a:xfrm>
            <a:off x="393700" y="2806700"/>
            <a:ext cx="3683000" cy="2438400"/>
          </a:xfrm>
          <a:prstGeom prst="rect">
            <a:avLst/>
          </a:prstGeom>
          <a:solidFill>
            <a:srgbClr val="000000">
              <a:alpha val="0"/>
            </a:srgbClr>
          </a:solidFill>
        </p:spPr>
        <p:txBody>
          <a:bodyPr lIns="0" tIns="0" rIns="0" bIns="0" rtlCol="0" anchor="ctr"/>
          <a:lstStyle/>
          <a:p>
            <a:pPr indent="0" algn="l">
              <a:lnSpc>
                <a:spcPct val="150000"/>
              </a:lnSpc>
              <a:defRPr/>
            </a:pPr>
            <a:r>
              <a:rPr lang="en-US" sz="1600" b="0">
                <a:solidFill>
                  <a:srgbClr val="FFFFFF"/>
                </a:solidFill>
                <a:latin typeface="微软雅黑"/>
              </a:rPr>
              <a:t>The modifications to MobileNetV2 prioritized feature extraction over classification, enabling the AI agent to leverage convolutional layer outputs for enhanced decision-making in the Flappy Bird environment, crucial for effective reinforcement learning.</a:t>
            </a:r>
            <a:endParaRPr lang="en-US" sz="1100"/>
          </a:p>
        </p:txBody>
      </p:sp>
      <p:sp>
        <p:nvSpPr>
          <p:cNvPr id="6" name="TextBox 6"/>
          <p:cNvSpPr txBox="1"/>
          <p:nvPr/>
        </p:nvSpPr>
        <p:spPr>
          <a:xfrm>
            <a:off x="393700" y="2032000"/>
            <a:ext cx="36830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Feature Extraction Focus</a:t>
            </a:r>
            <a:endParaRPr lang="en-US" sz="1100"/>
          </a:p>
        </p:txBody>
      </p:sp>
      <p:sp>
        <p:nvSpPr>
          <p:cNvPr id="7" name="TextBox 7"/>
          <p:cNvSpPr txBox="1"/>
          <p:nvPr/>
        </p:nvSpPr>
        <p:spPr>
          <a:xfrm>
            <a:off x="342900" y="533400"/>
            <a:ext cx="39497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2.3: Model Modifications</a:t>
            </a:r>
            <a:endParaRPr lang="en-US" sz="11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1468</Words>
  <Application>Microsoft Office PowerPoint</Application>
  <PresentationFormat>Custom</PresentationFormat>
  <Paragraphs>146</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微软雅黑</vt:lpstr>
      <vt:lpstr>Aptos</vt:lpstr>
      <vt:lpstr>Arial</vt:lpstr>
      <vt:lpstr>Calibri</vt:lpstr>
      <vt:lpstr>Poppins, SimHei, STHeiti, "LiHei Pro Medium"</vt:lpstr>
      <vt:lpstr>苹方-简</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ruben dario valenzuela colina</cp:lastModifiedBy>
  <cp:revision>2</cp:revision>
  <dcterms:created xsi:type="dcterms:W3CDTF">2006-08-16T00:00:00Z</dcterms:created>
  <dcterms:modified xsi:type="dcterms:W3CDTF">2025-03-31T23:11:25Z</dcterms:modified>
</cp:coreProperties>
</file>